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3.xml" ContentType="application/vnd.openxmlformats-officedocument.presentationml.tags+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11" r:id="rId2"/>
  </p:sldMasterIdLst>
  <p:notesMasterIdLst>
    <p:notesMasterId r:id="rId69"/>
  </p:notesMasterIdLst>
  <p:handoutMasterIdLst>
    <p:handoutMasterId r:id="rId70"/>
  </p:handoutMasterIdLst>
  <p:sldIdLst>
    <p:sldId id="425" r:id="rId3"/>
    <p:sldId id="369" r:id="rId4"/>
    <p:sldId id="417" r:id="rId5"/>
    <p:sldId id="418" r:id="rId6"/>
    <p:sldId id="370" r:id="rId7"/>
    <p:sldId id="424" r:id="rId8"/>
    <p:sldId id="426" r:id="rId9"/>
    <p:sldId id="339" r:id="rId10"/>
    <p:sldId id="427" r:id="rId11"/>
    <p:sldId id="444" r:id="rId12"/>
    <p:sldId id="449" r:id="rId13"/>
    <p:sldId id="430" r:id="rId14"/>
    <p:sldId id="373" r:id="rId15"/>
    <p:sldId id="374" r:id="rId16"/>
    <p:sldId id="375" r:id="rId17"/>
    <p:sldId id="450" r:id="rId18"/>
    <p:sldId id="431" r:id="rId19"/>
    <p:sldId id="378" r:id="rId20"/>
    <p:sldId id="380" r:id="rId21"/>
    <p:sldId id="379" r:id="rId22"/>
    <p:sldId id="381" r:id="rId23"/>
    <p:sldId id="479" r:id="rId24"/>
    <p:sldId id="451" r:id="rId25"/>
    <p:sldId id="383" r:id="rId26"/>
    <p:sldId id="452" r:id="rId27"/>
    <p:sldId id="432" r:id="rId28"/>
    <p:sldId id="433" r:id="rId29"/>
    <p:sldId id="385" r:id="rId30"/>
    <p:sldId id="386" r:id="rId31"/>
    <p:sldId id="387" r:id="rId32"/>
    <p:sldId id="453" r:id="rId33"/>
    <p:sldId id="454" r:id="rId34"/>
    <p:sldId id="455" r:id="rId35"/>
    <p:sldId id="456" r:id="rId36"/>
    <p:sldId id="457" r:id="rId37"/>
    <p:sldId id="458" r:id="rId38"/>
    <p:sldId id="459" r:id="rId39"/>
    <p:sldId id="460" r:id="rId40"/>
    <p:sldId id="461" r:id="rId41"/>
    <p:sldId id="462" r:id="rId42"/>
    <p:sldId id="438" r:id="rId43"/>
    <p:sldId id="439" r:id="rId44"/>
    <p:sldId id="398" r:id="rId45"/>
    <p:sldId id="463" r:id="rId46"/>
    <p:sldId id="466" r:id="rId47"/>
    <p:sldId id="464" r:id="rId48"/>
    <p:sldId id="465" r:id="rId49"/>
    <p:sldId id="440" r:id="rId50"/>
    <p:sldId id="401" r:id="rId51"/>
    <p:sldId id="402" r:id="rId52"/>
    <p:sldId id="422" r:id="rId53"/>
    <p:sldId id="403" r:id="rId54"/>
    <p:sldId id="404" r:id="rId55"/>
    <p:sldId id="421" r:id="rId56"/>
    <p:sldId id="468" r:id="rId57"/>
    <p:sldId id="467" r:id="rId58"/>
    <p:sldId id="469" r:id="rId59"/>
    <p:sldId id="470" r:id="rId60"/>
    <p:sldId id="471" r:id="rId61"/>
    <p:sldId id="472" r:id="rId62"/>
    <p:sldId id="473" r:id="rId63"/>
    <p:sldId id="474" r:id="rId64"/>
    <p:sldId id="475" r:id="rId65"/>
    <p:sldId id="476" r:id="rId66"/>
    <p:sldId id="477" r:id="rId67"/>
    <p:sldId id="478" r:id="rId68"/>
  </p:sldIdLst>
  <p:sldSz cx="9144000" cy="5143500" type="screen16x9"/>
  <p:notesSz cx="9309100" cy="7023100"/>
  <p:custDataLst>
    <p:tags r:id="rId71"/>
  </p:custDataLst>
  <p:defaultTextStyle>
    <a:defPPr>
      <a:defRPr lang="en-CA"/>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50">
          <p15:clr>
            <a:srgbClr val="A4A3A4"/>
          </p15:clr>
        </p15:guide>
        <p15:guide id="4" orient="horz" pos="940">
          <p15:clr>
            <a:srgbClr val="A4A3A4"/>
          </p15:clr>
        </p15:guide>
        <p15:guide id="5" orient="horz" pos="2935">
          <p15:clr>
            <a:srgbClr val="A4A3A4"/>
          </p15:clr>
        </p15:guide>
        <p15:guide id="6" pos="340">
          <p15:clr>
            <a:srgbClr val="A4A3A4"/>
          </p15:clr>
        </p15:guide>
        <p15:guide id="7" pos="54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5C6"/>
    <a:srgbClr val="336699"/>
    <a:srgbClr val="C4A66A"/>
    <a:srgbClr val="997E4F"/>
    <a:srgbClr val="846431"/>
    <a:srgbClr val="1C97B0"/>
    <a:srgbClr val="704B00"/>
    <a:srgbClr val="D00000"/>
    <a:srgbClr val="00CC00"/>
    <a:srgbClr val="219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09" autoAdjust="0"/>
    <p:restoredTop sz="96256" autoAdjust="0"/>
  </p:normalViewPr>
  <p:slideViewPr>
    <p:cSldViewPr>
      <p:cViewPr varScale="1">
        <p:scale>
          <a:sx n="91" d="100"/>
          <a:sy n="91" d="100"/>
        </p:scale>
        <p:origin x="72" y="968"/>
      </p:cViewPr>
      <p:guideLst>
        <p:guide orient="horz" pos="1620"/>
        <p:guide pos="2880"/>
        <p:guide orient="horz" pos="350"/>
        <p:guide orient="horz" pos="940"/>
        <p:guide orient="horz" pos="2935"/>
        <p:guide pos="340"/>
        <p:guide pos="542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2.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B13D3-FC46-42EA-A6D8-2B086E1D4AA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CA"/>
        </a:p>
      </dgm:t>
    </dgm:pt>
    <dgm:pt modelId="{DC1B9E45-7622-407A-9874-5EEF0D876582}">
      <dgm:prSet phldrT="[Text]"/>
      <dgm:spPr>
        <a:solidFill>
          <a:schemeClr val="bg1"/>
        </a:solidFill>
        <a:ln>
          <a:solidFill>
            <a:schemeClr val="tx1"/>
          </a:solidFill>
        </a:ln>
      </dgm:spPr>
      <dgm:t>
        <a:bodyPr/>
        <a:lstStyle/>
        <a:p>
          <a:r>
            <a:rPr lang="en-US" dirty="0" smtClean="0">
              <a:solidFill>
                <a:schemeClr val="tx1"/>
              </a:solidFill>
              <a:latin typeface="Arial" panose="020B0604020202020204" pitchFamily="34" charset="0"/>
              <a:cs typeface="Arial" panose="020B0604020202020204" pitchFamily="34" charset="0"/>
            </a:rPr>
            <a:t>Part 1 – OHS legislation</a:t>
          </a:r>
          <a:endParaRPr lang="en-CA" dirty="0">
            <a:solidFill>
              <a:schemeClr val="tx1"/>
            </a:solidFill>
            <a:latin typeface="Arial" panose="020B0604020202020204" pitchFamily="34" charset="0"/>
            <a:cs typeface="Arial" panose="020B0604020202020204" pitchFamily="34" charset="0"/>
          </a:endParaRPr>
        </a:p>
      </dgm:t>
    </dgm:pt>
    <dgm:pt modelId="{68A833D0-D936-4881-B019-CBA914B123FC}" type="parTrans" cxnId="{469D19BE-D9E3-4DC9-9278-8370351A382F}">
      <dgm:prSet/>
      <dgm:spPr/>
      <dgm:t>
        <a:bodyPr/>
        <a:lstStyle/>
        <a:p>
          <a:endParaRPr lang="en-CA"/>
        </a:p>
      </dgm:t>
    </dgm:pt>
    <dgm:pt modelId="{876BE339-3544-43A5-B28F-E9D63DD520D6}" type="sibTrans" cxnId="{469D19BE-D9E3-4DC9-9278-8370351A382F}">
      <dgm:prSet/>
      <dgm:spPr/>
      <dgm:t>
        <a:bodyPr/>
        <a:lstStyle/>
        <a:p>
          <a:endParaRPr lang="en-CA"/>
        </a:p>
      </dgm:t>
    </dgm:pt>
    <dgm:pt modelId="{58350FD7-B67A-49DE-A3B1-A6CA61DF2A68}">
      <dgm:prSet phldrT="[Text]"/>
      <dgm:spPr>
        <a:solidFill>
          <a:srgbClr val="F1D92B"/>
        </a:solidFill>
      </dgm:spPr>
      <dgm:t>
        <a:bodyPr/>
        <a:lstStyle/>
        <a:p>
          <a:r>
            <a:rPr lang="en-CA" dirty="0" smtClean="0">
              <a:latin typeface="Arial" panose="020B0604020202020204" pitchFamily="34" charset="0"/>
              <a:cs typeface="Arial" panose="020B0604020202020204" pitchFamily="34" charset="0"/>
            </a:rPr>
            <a:t>Part</a:t>
          </a:r>
          <a:r>
            <a:rPr lang="en-CA" baseline="0" dirty="0" smtClean="0">
              <a:latin typeface="Arial" panose="020B0604020202020204" pitchFamily="34" charset="0"/>
              <a:cs typeface="Arial" panose="020B0604020202020204" pitchFamily="34" charset="0"/>
            </a:rPr>
            <a:t> 2 – </a:t>
          </a:r>
          <a:r>
            <a:rPr lang="en-CA" baseline="0" dirty="0" smtClean="0">
              <a:solidFill>
                <a:schemeClr val="tx1"/>
              </a:solidFill>
              <a:latin typeface="Arial" panose="020B0604020202020204" pitchFamily="34" charset="0"/>
              <a:cs typeface="Arial" panose="020B0604020202020204" pitchFamily="34" charset="0"/>
            </a:rPr>
            <a:t>Responsibilities and rights   </a:t>
          </a:r>
          <a:endParaRPr lang="en-CA" dirty="0">
            <a:solidFill>
              <a:schemeClr val="tx1"/>
            </a:solidFill>
            <a:latin typeface="Arial" panose="020B0604020202020204" pitchFamily="34" charset="0"/>
            <a:cs typeface="Arial" panose="020B0604020202020204" pitchFamily="34" charset="0"/>
          </a:endParaRPr>
        </a:p>
      </dgm:t>
    </dgm:pt>
    <dgm:pt modelId="{2585A6BA-C493-4CCD-AEAB-822CC3C60BF9}" type="parTrans" cxnId="{15C68651-3B84-47D9-B2EF-185F778CC7C5}">
      <dgm:prSet/>
      <dgm:spPr/>
      <dgm:t>
        <a:bodyPr/>
        <a:lstStyle/>
        <a:p>
          <a:endParaRPr lang="en-CA"/>
        </a:p>
      </dgm:t>
    </dgm:pt>
    <dgm:pt modelId="{4CD66D56-42BD-4444-9819-367151F7C213}" type="sibTrans" cxnId="{15C68651-3B84-47D9-B2EF-185F778CC7C5}">
      <dgm:prSet/>
      <dgm:spPr/>
      <dgm:t>
        <a:bodyPr/>
        <a:lstStyle/>
        <a:p>
          <a:endParaRPr lang="en-CA"/>
        </a:p>
      </dgm:t>
    </dgm:pt>
    <dgm:pt modelId="{CB6A5D18-6F7F-4DE4-9D17-743923A34660}">
      <dgm:prSet phldrT="[Text]"/>
      <dgm:spPr>
        <a:solidFill>
          <a:srgbClr val="FF0000"/>
        </a:solidFill>
      </dgm:spPr>
      <dgm:t>
        <a:bodyPr/>
        <a:lstStyle/>
        <a:p>
          <a:r>
            <a:rPr lang="en-US" dirty="0" smtClean="0">
              <a:latin typeface="Arial" panose="020B0604020202020204" pitchFamily="34" charset="0"/>
              <a:cs typeface="Arial" panose="020B0604020202020204" pitchFamily="34" charset="0"/>
            </a:rPr>
            <a:t>Part 3 – Stay safe at work </a:t>
          </a:r>
          <a:endParaRPr lang="en-US" dirty="0" smtClean="0"/>
        </a:p>
      </dgm:t>
    </dgm:pt>
    <dgm:pt modelId="{71D934FA-1C28-40CE-A738-55457A43F6A1}" type="parTrans" cxnId="{50C553A7-9A3A-4C0D-B6E4-4B5A7D83C1A1}">
      <dgm:prSet/>
      <dgm:spPr/>
      <dgm:t>
        <a:bodyPr/>
        <a:lstStyle/>
        <a:p>
          <a:endParaRPr lang="en-CA"/>
        </a:p>
      </dgm:t>
    </dgm:pt>
    <dgm:pt modelId="{D6C1E20A-55BF-4091-9C31-7CBE6C79C86B}" type="sibTrans" cxnId="{50C553A7-9A3A-4C0D-B6E4-4B5A7D83C1A1}">
      <dgm:prSet/>
      <dgm:spPr/>
      <dgm:t>
        <a:bodyPr/>
        <a:lstStyle/>
        <a:p>
          <a:endParaRPr lang="en-CA"/>
        </a:p>
      </dgm:t>
    </dgm:pt>
    <dgm:pt modelId="{5FB9F6BC-368C-4FD3-8D2A-9DDE202E6DB8}">
      <dgm:prSet phldrT="[Text]"/>
      <dgm:spPr>
        <a:solidFill>
          <a:srgbClr val="FF0000"/>
        </a:solidFill>
      </dgm:spPr>
      <dgm:t>
        <a:bodyPr/>
        <a:lstStyle/>
        <a:p>
          <a:r>
            <a:rPr lang="en-US" dirty="0" smtClean="0">
              <a:latin typeface="Arial" panose="020B0604020202020204" pitchFamily="34" charset="0"/>
              <a:cs typeface="Arial" panose="020B0604020202020204" pitchFamily="34" charset="0"/>
            </a:rPr>
            <a:t>Part 4 – Take action (reporting and notifications) </a:t>
          </a:r>
        </a:p>
      </dgm:t>
    </dgm:pt>
    <dgm:pt modelId="{74ED41DA-284E-462D-AC5F-CE1C6239CC9D}" type="parTrans" cxnId="{C44A26E0-296A-4BF3-9449-EFA7DDBBB45F}">
      <dgm:prSet/>
      <dgm:spPr/>
      <dgm:t>
        <a:bodyPr/>
        <a:lstStyle/>
        <a:p>
          <a:endParaRPr lang="en-CA"/>
        </a:p>
      </dgm:t>
    </dgm:pt>
    <dgm:pt modelId="{6C7E562A-65B1-45EC-972F-B4065B050844}" type="sibTrans" cxnId="{C44A26E0-296A-4BF3-9449-EFA7DDBBB45F}">
      <dgm:prSet/>
      <dgm:spPr/>
      <dgm:t>
        <a:bodyPr/>
        <a:lstStyle/>
        <a:p>
          <a:endParaRPr lang="en-CA"/>
        </a:p>
      </dgm:t>
    </dgm:pt>
    <dgm:pt modelId="{4E93A00B-2E1C-44F6-B97A-5555A5290542}">
      <dgm:prSet phldrT="[Text]"/>
      <dgm:spPr>
        <a:solidFill>
          <a:srgbClr val="000000"/>
        </a:solidFill>
      </dgm:spPr>
      <dgm:t>
        <a:bodyPr/>
        <a:lstStyle/>
        <a:p>
          <a:r>
            <a:rPr lang="en-US" dirty="0" smtClean="0">
              <a:latin typeface="Arial" panose="020B0604020202020204" pitchFamily="34" charset="0"/>
              <a:cs typeface="Arial" panose="020B0604020202020204" pitchFamily="34" charset="0"/>
            </a:rPr>
            <a:t>Part 5 – Workplace safety culture </a:t>
          </a:r>
        </a:p>
      </dgm:t>
    </dgm:pt>
    <dgm:pt modelId="{F05B366B-916C-4D95-8847-DDB286BEB19A}" type="parTrans" cxnId="{B34D505B-FC28-4744-AA18-CCCEE7CA42C7}">
      <dgm:prSet/>
      <dgm:spPr/>
      <dgm:t>
        <a:bodyPr/>
        <a:lstStyle/>
        <a:p>
          <a:endParaRPr lang="en-CA"/>
        </a:p>
      </dgm:t>
    </dgm:pt>
    <dgm:pt modelId="{4B46DEA8-25A4-4DE5-80F8-37032B6022C3}" type="sibTrans" cxnId="{B34D505B-FC28-4744-AA18-CCCEE7CA42C7}">
      <dgm:prSet/>
      <dgm:spPr/>
      <dgm:t>
        <a:bodyPr/>
        <a:lstStyle/>
        <a:p>
          <a:endParaRPr lang="en-CA"/>
        </a:p>
      </dgm:t>
    </dgm:pt>
    <dgm:pt modelId="{09091D38-D475-4064-87B2-D35AFE4A4203}">
      <dgm:prSet phldrT="[Text]"/>
      <dgm:spPr>
        <a:solidFill>
          <a:schemeClr val="bg1"/>
        </a:solidFill>
        <a:ln>
          <a:solidFill>
            <a:schemeClr val="tx1"/>
          </a:solidFill>
        </a:ln>
      </dgm:spPr>
      <dgm:t>
        <a:bodyPr/>
        <a:lstStyle/>
        <a:p>
          <a:r>
            <a:rPr lang="en-US" dirty="0" smtClean="0">
              <a:solidFill>
                <a:schemeClr val="tx1"/>
              </a:solidFill>
              <a:latin typeface="Arial" panose="020B0604020202020204" pitchFamily="34" charset="0"/>
              <a:cs typeface="Arial" panose="020B0604020202020204" pitchFamily="34" charset="0"/>
            </a:rPr>
            <a:t>Part 6 – Additional resources and evaluation</a:t>
          </a:r>
        </a:p>
      </dgm:t>
    </dgm:pt>
    <dgm:pt modelId="{24835E93-8C6D-4EFF-9811-BFCA65F394FB}" type="parTrans" cxnId="{C3D665C7-DCB0-4768-BBDB-18665AB540D5}">
      <dgm:prSet/>
      <dgm:spPr/>
      <dgm:t>
        <a:bodyPr/>
        <a:lstStyle/>
        <a:p>
          <a:endParaRPr lang="en-CA"/>
        </a:p>
      </dgm:t>
    </dgm:pt>
    <dgm:pt modelId="{B53539D6-9B05-4019-BF90-A24C689680C8}" type="sibTrans" cxnId="{C3D665C7-DCB0-4768-BBDB-18665AB540D5}">
      <dgm:prSet/>
      <dgm:spPr/>
      <dgm:t>
        <a:bodyPr/>
        <a:lstStyle/>
        <a:p>
          <a:endParaRPr lang="en-CA"/>
        </a:p>
      </dgm:t>
    </dgm:pt>
    <dgm:pt modelId="{BC84B933-1163-4D07-807D-413B7F4800F2}" type="pres">
      <dgm:prSet presAssocID="{C3AB13D3-FC46-42EA-A6D8-2B086E1D4AA8}" presName="linear" presStyleCnt="0">
        <dgm:presLayoutVars>
          <dgm:animLvl val="lvl"/>
          <dgm:resizeHandles val="exact"/>
        </dgm:presLayoutVars>
      </dgm:prSet>
      <dgm:spPr/>
      <dgm:t>
        <a:bodyPr/>
        <a:lstStyle/>
        <a:p>
          <a:endParaRPr lang="en-CA"/>
        </a:p>
      </dgm:t>
    </dgm:pt>
    <dgm:pt modelId="{721137C7-970C-486F-BE0E-B43E74794C00}" type="pres">
      <dgm:prSet presAssocID="{DC1B9E45-7622-407A-9874-5EEF0D876582}" presName="parentText" presStyleLbl="node1" presStyleIdx="0" presStyleCnt="6">
        <dgm:presLayoutVars>
          <dgm:chMax val="0"/>
          <dgm:bulletEnabled val="1"/>
        </dgm:presLayoutVars>
      </dgm:prSet>
      <dgm:spPr/>
      <dgm:t>
        <a:bodyPr/>
        <a:lstStyle/>
        <a:p>
          <a:endParaRPr lang="en-CA"/>
        </a:p>
      </dgm:t>
    </dgm:pt>
    <dgm:pt modelId="{96B6F645-B7C9-4456-9519-2FD7795CF449}" type="pres">
      <dgm:prSet presAssocID="{876BE339-3544-43A5-B28F-E9D63DD520D6}" presName="spacer" presStyleCnt="0"/>
      <dgm:spPr/>
    </dgm:pt>
    <dgm:pt modelId="{C649B189-DFBF-476E-BE60-2172D8E7DB02}" type="pres">
      <dgm:prSet presAssocID="{58350FD7-B67A-49DE-A3B1-A6CA61DF2A68}" presName="parentText" presStyleLbl="node1" presStyleIdx="1" presStyleCnt="6">
        <dgm:presLayoutVars>
          <dgm:chMax val="0"/>
          <dgm:bulletEnabled val="1"/>
        </dgm:presLayoutVars>
      </dgm:prSet>
      <dgm:spPr/>
      <dgm:t>
        <a:bodyPr/>
        <a:lstStyle/>
        <a:p>
          <a:endParaRPr lang="en-CA"/>
        </a:p>
      </dgm:t>
    </dgm:pt>
    <dgm:pt modelId="{57147E94-766F-4BDB-8B05-57413745C83F}" type="pres">
      <dgm:prSet presAssocID="{4CD66D56-42BD-4444-9819-367151F7C213}" presName="spacer" presStyleCnt="0"/>
      <dgm:spPr/>
    </dgm:pt>
    <dgm:pt modelId="{923A201B-5653-4FEB-9B6F-0A010D481B89}" type="pres">
      <dgm:prSet presAssocID="{CB6A5D18-6F7F-4DE4-9D17-743923A34660}" presName="parentText" presStyleLbl="node1" presStyleIdx="2" presStyleCnt="6" custScaleX="100000" custScaleY="100037" custLinFactNeighborX="-1140">
        <dgm:presLayoutVars>
          <dgm:chMax val="0"/>
          <dgm:bulletEnabled val="1"/>
        </dgm:presLayoutVars>
      </dgm:prSet>
      <dgm:spPr/>
      <dgm:t>
        <a:bodyPr/>
        <a:lstStyle/>
        <a:p>
          <a:endParaRPr lang="en-CA"/>
        </a:p>
      </dgm:t>
    </dgm:pt>
    <dgm:pt modelId="{1A4D3138-EFEF-473F-9BC4-9A37CDC4C0C7}" type="pres">
      <dgm:prSet presAssocID="{D6C1E20A-55BF-4091-9C31-7CBE6C79C86B}" presName="spacer" presStyleCnt="0"/>
      <dgm:spPr/>
    </dgm:pt>
    <dgm:pt modelId="{359456AF-AE66-4813-A352-CDDF552073F2}" type="pres">
      <dgm:prSet presAssocID="{5FB9F6BC-368C-4FD3-8D2A-9DDE202E6DB8}" presName="parentText" presStyleLbl="node1" presStyleIdx="3" presStyleCnt="6" custLinFactNeighborX="-1897" custLinFactNeighborY="465">
        <dgm:presLayoutVars>
          <dgm:chMax val="0"/>
          <dgm:bulletEnabled val="1"/>
        </dgm:presLayoutVars>
      </dgm:prSet>
      <dgm:spPr/>
      <dgm:t>
        <a:bodyPr/>
        <a:lstStyle/>
        <a:p>
          <a:endParaRPr lang="en-CA"/>
        </a:p>
      </dgm:t>
    </dgm:pt>
    <dgm:pt modelId="{EABA020C-92C0-4B03-8FC4-43E9A3205E94}" type="pres">
      <dgm:prSet presAssocID="{6C7E562A-65B1-45EC-972F-B4065B050844}" presName="spacer" presStyleCnt="0"/>
      <dgm:spPr/>
    </dgm:pt>
    <dgm:pt modelId="{95821169-1A9E-4B2A-BDA2-DBA32AA2EFF9}" type="pres">
      <dgm:prSet presAssocID="{4E93A00B-2E1C-44F6-B97A-5555A5290542}" presName="parentText" presStyleLbl="node1" presStyleIdx="4" presStyleCnt="6" custLinFactNeighborX="1203" custLinFactNeighborY="-9523">
        <dgm:presLayoutVars>
          <dgm:chMax val="0"/>
          <dgm:bulletEnabled val="1"/>
        </dgm:presLayoutVars>
      </dgm:prSet>
      <dgm:spPr/>
      <dgm:t>
        <a:bodyPr/>
        <a:lstStyle/>
        <a:p>
          <a:endParaRPr lang="en-CA"/>
        </a:p>
      </dgm:t>
    </dgm:pt>
    <dgm:pt modelId="{01465FD7-E1F1-451E-B1B0-1979120AEF17}" type="pres">
      <dgm:prSet presAssocID="{4B46DEA8-25A4-4DE5-80F8-37032B6022C3}" presName="spacer" presStyleCnt="0"/>
      <dgm:spPr/>
    </dgm:pt>
    <dgm:pt modelId="{DCC8D192-8AD3-40B9-A125-CB0291A1A954}" type="pres">
      <dgm:prSet presAssocID="{09091D38-D475-4064-87B2-D35AFE4A4203}" presName="parentText" presStyleLbl="node1" presStyleIdx="5" presStyleCnt="6" custLinFactNeighborX="91" custLinFactNeighborY="-18171">
        <dgm:presLayoutVars>
          <dgm:chMax val="0"/>
          <dgm:bulletEnabled val="1"/>
        </dgm:presLayoutVars>
      </dgm:prSet>
      <dgm:spPr/>
      <dgm:t>
        <a:bodyPr/>
        <a:lstStyle/>
        <a:p>
          <a:endParaRPr lang="en-CA"/>
        </a:p>
      </dgm:t>
    </dgm:pt>
  </dgm:ptLst>
  <dgm:cxnLst>
    <dgm:cxn modelId="{80672830-6CFC-4356-A53B-0334B7F7FBDD}" type="presOf" srcId="{4E93A00B-2E1C-44F6-B97A-5555A5290542}" destId="{95821169-1A9E-4B2A-BDA2-DBA32AA2EFF9}" srcOrd="0" destOrd="0" presId="urn:microsoft.com/office/officeart/2005/8/layout/vList2"/>
    <dgm:cxn modelId="{15C68651-3B84-47D9-B2EF-185F778CC7C5}" srcId="{C3AB13D3-FC46-42EA-A6D8-2B086E1D4AA8}" destId="{58350FD7-B67A-49DE-A3B1-A6CA61DF2A68}" srcOrd="1" destOrd="0" parTransId="{2585A6BA-C493-4CCD-AEAB-822CC3C60BF9}" sibTransId="{4CD66D56-42BD-4444-9819-367151F7C213}"/>
    <dgm:cxn modelId="{B34D505B-FC28-4744-AA18-CCCEE7CA42C7}" srcId="{C3AB13D3-FC46-42EA-A6D8-2B086E1D4AA8}" destId="{4E93A00B-2E1C-44F6-B97A-5555A5290542}" srcOrd="4" destOrd="0" parTransId="{F05B366B-916C-4D95-8847-DDB286BEB19A}" sibTransId="{4B46DEA8-25A4-4DE5-80F8-37032B6022C3}"/>
    <dgm:cxn modelId="{6C7EF024-4D8D-4C83-99EF-3EED34EE3587}" type="presOf" srcId="{C3AB13D3-FC46-42EA-A6D8-2B086E1D4AA8}" destId="{BC84B933-1163-4D07-807D-413B7F4800F2}" srcOrd="0" destOrd="0" presId="urn:microsoft.com/office/officeart/2005/8/layout/vList2"/>
    <dgm:cxn modelId="{49C6DB74-44A4-48F8-8D22-6C6C66019F53}" type="presOf" srcId="{DC1B9E45-7622-407A-9874-5EEF0D876582}" destId="{721137C7-970C-486F-BE0E-B43E74794C00}" srcOrd="0" destOrd="0" presId="urn:microsoft.com/office/officeart/2005/8/layout/vList2"/>
    <dgm:cxn modelId="{50C553A7-9A3A-4C0D-B6E4-4B5A7D83C1A1}" srcId="{C3AB13D3-FC46-42EA-A6D8-2B086E1D4AA8}" destId="{CB6A5D18-6F7F-4DE4-9D17-743923A34660}" srcOrd="2" destOrd="0" parTransId="{71D934FA-1C28-40CE-A738-55457A43F6A1}" sibTransId="{D6C1E20A-55BF-4091-9C31-7CBE6C79C86B}"/>
    <dgm:cxn modelId="{C3D665C7-DCB0-4768-BBDB-18665AB540D5}" srcId="{C3AB13D3-FC46-42EA-A6D8-2B086E1D4AA8}" destId="{09091D38-D475-4064-87B2-D35AFE4A4203}" srcOrd="5" destOrd="0" parTransId="{24835E93-8C6D-4EFF-9811-BFCA65F394FB}" sibTransId="{B53539D6-9B05-4019-BF90-A24C689680C8}"/>
    <dgm:cxn modelId="{A4F10C0F-0A72-4B1F-A891-2D6FAD1E695B}" type="presOf" srcId="{09091D38-D475-4064-87B2-D35AFE4A4203}" destId="{DCC8D192-8AD3-40B9-A125-CB0291A1A954}" srcOrd="0" destOrd="0" presId="urn:microsoft.com/office/officeart/2005/8/layout/vList2"/>
    <dgm:cxn modelId="{469D19BE-D9E3-4DC9-9278-8370351A382F}" srcId="{C3AB13D3-FC46-42EA-A6D8-2B086E1D4AA8}" destId="{DC1B9E45-7622-407A-9874-5EEF0D876582}" srcOrd="0" destOrd="0" parTransId="{68A833D0-D936-4881-B019-CBA914B123FC}" sibTransId="{876BE339-3544-43A5-B28F-E9D63DD520D6}"/>
    <dgm:cxn modelId="{C44A26E0-296A-4BF3-9449-EFA7DDBBB45F}" srcId="{C3AB13D3-FC46-42EA-A6D8-2B086E1D4AA8}" destId="{5FB9F6BC-368C-4FD3-8D2A-9DDE202E6DB8}" srcOrd="3" destOrd="0" parTransId="{74ED41DA-284E-462D-AC5F-CE1C6239CC9D}" sibTransId="{6C7E562A-65B1-45EC-972F-B4065B050844}"/>
    <dgm:cxn modelId="{60F5865D-BE83-42C0-967F-9E57EAD1EB21}" type="presOf" srcId="{CB6A5D18-6F7F-4DE4-9D17-743923A34660}" destId="{923A201B-5653-4FEB-9B6F-0A010D481B89}" srcOrd="0" destOrd="0" presId="urn:microsoft.com/office/officeart/2005/8/layout/vList2"/>
    <dgm:cxn modelId="{D0F35702-791D-4D60-9F40-0D1303BCB91E}" type="presOf" srcId="{5FB9F6BC-368C-4FD3-8D2A-9DDE202E6DB8}" destId="{359456AF-AE66-4813-A352-CDDF552073F2}" srcOrd="0" destOrd="0" presId="urn:microsoft.com/office/officeart/2005/8/layout/vList2"/>
    <dgm:cxn modelId="{B0D617A7-67E0-4187-AF49-2E81B11F4128}" type="presOf" srcId="{58350FD7-B67A-49DE-A3B1-A6CA61DF2A68}" destId="{C649B189-DFBF-476E-BE60-2172D8E7DB02}" srcOrd="0" destOrd="0" presId="urn:microsoft.com/office/officeart/2005/8/layout/vList2"/>
    <dgm:cxn modelId="{F99183AD-9B23-45E5-BBA4-A2EF6A368B25}" type="presParOf" srcId="{BC84B933-1163-4D07-807D-413B7F4800F2}" destId="{721137C7-970C-486F-BE0E-B43E74794C00}" srcOrd="0" destOrd="0" presId="urn:microsoft.com/office/officeart/2005/8/layout/vList2"/>
    <dgm:cxn modelId="{756007D5-A040-4104-B618-1145797B0E69}" type="presParOf" srcId="{BC84B933-1163-4D07-807D-413B7F4800F2}" destId="{96B6F645-B7C9-4456-9519-2FD7795CF449}" srcOrd="1" destOrd="0" presId="urn:microsoft.com/office/officeart/2005/8/layout/vList2"/>
    <dgm:cxn modelId="{3A2529FB-8159-4390-8AC2-62858A0AC43C}" type="presParOf" srcId="{BC84B933-1163-4D07-807D-413B7F4800F2}" destId="{C649B189-DFBF-476E-BE60-2172D8E7DB02}" srcOrd="2" destOrd="0" presId="urn:microsoft.com/office/officeart/2005/8/layout/vList2"/>
    <dgm:cxn modelId="{31DB2AC9-1075-4D7D-8AB5-3935E60B3ACC}" type="presParOf" srcId="{BC84B933-1163-4D07-807D-413B7F4800F2}" destId="{57147E94-766F-4BDB-8B05-57413745C83F}" srcOrd="3" destOrd="0" presId="urn:microsoft.com/office/officeart/2005/8/layout/vList2"/>
    <dgm:cxn modelId="{F686C028-8F0C-42B2-A78F-51043159D3CD}" type="presParOf" srcId="{BC84B933-1163-4D07-807D-413B7F4800F2}" destId="{923A201B-5653-4FEB-9B6F-0A010D481B89}" srcOrd="4" destOrd="0" presId="urn:microsoft.com/office/officeart/2005/8/layout/vList2"/>
    <dgm:cxn modelId="{8469677A-EEF4-4915-997F-4DA77B5FADA6}" type="presParOf" srcId="{BC84B933-1163-4D07-807D-413B7F4800F2}" destId="{1A4D3138-EFEF-473F-9BC4-9A37CDC4C0C7}" srcOrd="5" destOrd="0" presId="urn:microsoft.com/office/officeart/2005/8/layout/vList2"/>
    <dgm:cxn modelId="{C817D929-6DEE-491B-B450-FC260DCED9FA}" type="presParOf" srcId="{BC84B933-1163-4D07-807D-413B7F4800F2}" destId="{359456AF-AE66-4813-A352-CDDF552073F2}" srcOrd="6" destOrd="0" presId="urn:microsoft.com/office/officeart/2005/8/layout/vList2"/>
    <dgm:cxn modelId="{29706A71-F87E-4AA2-8854-C18DF0D2D149}" type="presParOf" srcId="{BC84B933-1163-4D07-807D-413B7F4800F2}" destId="{EABA020C-92C0-4B03-8FC4-43E9A3205E94}" srcOrd="7" destOrd="0" presId="urn:microsoft.com/office/officeart/2005/8/layout/vList2"/>
    <dgm:cxn modelId="{EA6C2712-1CAA-41F9-88B5-AFBFF7B2A651}" type="presParOf" srcId="{BC84B933-1163-4D07-807D-413B7F4800F2}" destId="{95821169-1A9E-4B2A-BDA2-DBA32AA2EFF9}" srcOrd="8" destOrd="0" presId="urn:microsoft.com/office/officeart/2005/8/layout/vList2"/>
    <dgm:cxn modelId="{5E06A750-5861-415B-B838-6BDBA5AC022A}" type="presParOf" srcId="{BC84B933-1163-4D07-807D-413B7F4800F2}" destId="{01465FD7-E1F1-451E-B1B0-1979120AEF17}" srcOrd="9" destOrd="0" presId="urn:microsoft.com/office/officeart/2005/8/layout/vList2"/>
    <dgm:cxn modelId="{C6122B62-8E6B-4925-8254-AE9A5250AE67}" type="presParOf" srcId="{BC84B933-1163-4D07-807D-413B7F4800F2}" destId="{DCC8D192-8AD3-40B9-A125-CB0291A1A95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63A86D-A263-44F9-85D1-EAAA6FE1464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790C8700-BD1E-4128-9328-D702BBFC685C}" type="pres">
      <dgm:prSet presAssocID="{4363A86D-A263-44F9-85D1-EAAA6FE14646}" presName="Name0" presStyleCnt="0">
        <dgm:presLayoutVars>
          <dgm:chMax val="7"/>
          <dgm:resizeHandles val="exact"/>
        </dgm:presLayoutVars>
      </dgm:prSet>
      <dgm:spPr/>
      <dgm:t>
        <a:bodyPr/>
        <a:lstStyle/>
        <a:p>
          <a:endParaRPr lang="en-US"/>
        </a:p>
      </dgm:t>
    </dgm:pt>
  </dgm:ptLst>
  <dgm:cxnLst>
    <dgm:cxn modelId="{7B1FF39D-766F-4FC6-A7A6-491D504D5E95}" type="presOf" srcId="{4363A86D-A263-44F9-85D1-EAAA6FE14646}" destId="{790C8700-BD1E-4128-9328-D702BBFC685C}" srcOrd="0" destOrd="0" presId="urn:microsoft.com/office/officeart/2005/8/layout/venn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DBD2E7-0416-4393-9C71-65E45565341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D3331D-375B-48EB-91C2-042A74B463DF}">
      <dgm:prSet phldrT="[Text]"/>
      <dgm:spPr>
        <a:solidFill>
          <a:schemeClr val="accent4"/>
        </a:solidFill>
        <a:ln>
          <a:solidFill>
            <a:schemeClr val="accent4"/>
          </a:solidFill>
        </a:ln>
      </dgm:spPr>
      <dgm:t>
        <a:bodyPr/>
        <a:lstStyle/>
        <a:p>
          <a:r>
            <a:rPr lang="en-CA" dirty="0" smtClean="0">
              <a:latin typeface="Arial" panose="020B0604020202020204" pitchFamily="34" charset="0"/>
              <a:cs typeface="Arial" panose="020B0604020202020204" pitchFamily="34" charset="0"/>
            </a:rPr>
            <a:t>Physical </a:t>
          </a:r>
          <a:endParaRPr lang="en-US" dirty="0">
            <a:latin typeface="Arial" panose="020B0604020202020204" pitchFamily="34" charset="0"/>
            <a:cs typeface="Arial" panose="020B0604020202020204" pitchFamily="34" charset="0"/>
          </a:endParaRPr>
        </a:p>
      </dgm:t>
    </dgm:pt>
    <dgm:pt modelId="{BAE38ED6-BF29-4E35-AC5A-8A87020C7863}" type="parTrans" cxnId="{DE3E427B-1410-4B85-94FC-622B2378234B}">
      <dgm:prSet/>
      <dgm:spPr/>
      <dgm:t>
        <a:bodyPr/>
        <a:lstStyle/>
        <a:p>
          <a:endParaRPr lang="en-US"/>
        </a:p>
      </dgm:t>
    </dgm:pt>
    <dgm:pt modelId="{5D363844-4E77-4947-9CEF-8D95C1CAC0EB}" type="sibTrans" cxnId="{DE3E427B-1410-4B85-94FC-622B2378234B}">
      <dgm:prSet/>
      <dgm:spPr/>
      <dgm:t>
        <a:bodyPr/>
        <a:lstStyle/>
        <a:p>
          <a:endParaRPr lang="en-US"/>
        </a:p>
      </dgm:t>
    </dgm:pt>
    <dgm:pt modelId="{206EA6F5-3D68-40A1-9BAD-7D3683866CA2}">
      <dgm:prSet phldrT="[Text]"/>
      <dgm:spPr>
        <a:solidFill>
          <a:schemeClr val="accent4"/>
        </a:solidFill>
        <a:ln>
          <a:solidFill>
            <a:schemeClr val="accent4"/>
          </a:solidFill>
        </a:ln>
      </dgm:spPr>
      <dgm:t>
        <a:bodyPr/>
        <a:lstStyle/>
        <a:p>
          <a:r>
            <a:rPr lang="en-CA" dirty="0" smtClean="0">
              <a:latin typeface="Arial" panose="020B0604020202020204" pitchFamily="34" charset="0"/>
              <a:cs typeface="Arial" panose="020B0604020202020204" pitchFamily="34" charset="0"/>
            </a:rPr>
            <a:t>Biological </a:t>
          </a:r>
          <a:endParaRPr lang="en-US" dirty="0">
            <a:latin typeface="Arial" panose="020B0604020202020204" pitchFamily="34" charset="0"/>
            <a:cs typeface="Arial" panose="020B0604020202020204" pitchFamily="34" charset="0"/>
          </a:endParaRPr>
        </a:p>
      </dgm:t>
    </dgm:pt>
    <dgm:pt modelId="{598BEDA9-E3A0-49CD-B3D8-A3D15DC72A9C}" type="parTrans" cxnId="{815C38DA-434B-40D6-980D-A33A69C2303D}">
      <dgm:prSet/>
      <dgm:spPr/>
      <dgm:t>
        <a:bodyPr/>
        <a:lstStyle/>
        <a:p>
          <a:endParaRPr lang="en-US"/>
        </a:p>
      </dgm:t>
    </dgm:pt>
    <dgm:pt modelId="{EE257FAA-65C5-47E2-BCE3-94FFD70A64A0}" type="sibTrans" cxnId="{815C38DA-434B-40D6-980D-A33A69C2303D}">
      <dgm:prSet/>
      <dgm:spPr/>
      <dgm:t>
        <a:bodyPr/>
        <a:lstStyle/>
        <a:p>
          <a:endParaRPr lang="en-US"/>
        </a:p>
      </dgm:t>
    </dgm:pt>
    <dgm:pt modelId="{ED7013F7-F267-4D0B-AB3E-1FE684B608E0}">
      <dgm:prSet phldrT="[Text]"/>
      <dgm:spPr>
        <a:solidFill>
          <a:schemeClr val="accent4"/>
        </a:solidFill>
        <a:ln>
          <a:solidFill>
            <a:schemeClr val="accent4"/>
          </a:solidFill>
        </a:ln>
      </dgm:spPr>
      <dgm:t>
        <a:bodyPr/>
        <a:lstStyle/>
        <a:p>
          <a:r>
            <a:rPr lang="en-CA" dirty="0" smtClean="0">
              <a:latin typeface="Arial" panose="020B0604020202020204" pitchFamily="34" charset="0"/>
              <a:cs typeface="Arial" panose="020B0604020202020204" pitchFamily="34" charset="0"/>
            </a:rPr>
            <a:t>Chemical</a:t>
          </a:r>
          <a:endParaRPr lang="en-US" dirty="0">
            <a:latin typeface="Arial" panose="020B0604020202020204" pitchFamily="34" charset="0"/>
            <a:cs typeface="Arial" panose="020B0604020202020204" pitchFamily="34" charset="0"/>
          </a:endParaRPr>
        </a:p>
      </dgm:t>
    </dgm:pt>
    <dgm:pt modelId="{58AD5D82-F88D-4FCF-9EE5-0143C35737B0}" type="parTrans" cxnId="{4ADA789D-B762-4D0D-8D8F-44537C015262}">
      <dgm:prSet/>
      <dgm:spPr/>
      <dgm:t>
        <a:bodyPr/>
        <a:lstStyle/>
        <a:p>
          <a:endParaRPr lang="en-US"/>
        </a:p>
      </dgm:t>
    </dgm:pt>
    <dgm:pt modelId="{52D0F432-0358-483A-A2E4-6E5BB6CC9FDF}" type="sibTrans" cxnId="{4ADA789D-B762-4D0D-8D8F-44537C015262}">
      <dgm:prSet/>
      <dgm:spPr/>
      <dgm:t>
        <a:bodyPr/>
        <a:lstStyle/>
        <a:p>
          <a:endParaRPr lang="en-US"/>
        </a:p>
      </dgm:t>
    </dgm:pt>
    <dgm:pt modelId="{5C7424AA-EE9D-4830-BEAC-B35989BA3EF5}">
      <dgm:prSet phldrT="[Text]"/>
      <dgm:spPr>
        <a:solidFill>
          <a:schemeClr val="accent4"/>
        </a:solidFill>
        <a:ln>
          <a:solidFill>
            <a:schemeClr val="accent4"/>
          </a:solidFill>
        </a:ln>
      </dgm:spPr>
      <dgm:t>
        <a:bodyPr/>
        <a:lstStyle/>
        <a:p>
          <a:r>
            <a:rPr lang="en-CA" dirty="0" smtClean="0">
              <a:latin typeface="Arial" panose="020B0604020202020204" pitchFamily="34" charset="0"/>
              <a:cs typeface="Arial" panose="020B0604020202020204" pitchFamily="34" charset="0"/>
            </a:rPr>
            <a:t>Psychosocial </a:t>
          </a:r>
          <a:endParaRPr lang="en-US" dirty="0">
            <a:latin typeface="Arial" panose="020B0604020202020204" pitchFamily="34" charset="0"/>
            <a:cs typeface="Arial" panose="020B0604020202020204" pitchFamily="34" charset="0"/>
          </a:endParaRPr>
        </a:p>
      </dgm:t>
    </dgm:pt>
    <dgm:pt modelId="{88D9060B-765F-49C9-9BD1-4BEF8D17E2F2}" type="parTrans" cxnId="{535F4358-A237-460A-9E80-AC8342E50F5E}">
      <dgm:prSet/>
      <dgm:spPr/>
      <dgm:t>
        <a:bodyPr/>
        <a:lstStyle/>
        <a:p>
          <a:endParaRPr lang="en-US"/>
        </a:p>
      </dgm:t>
    </dgm:pt>
    <dgm:pt modelId="{5AF51D58-DF1D-4B42-AE1D-719D43DEAA76}" type="sibTrans" cxnId="{535F4358-A237-460A-9E80-AC8342E50F5E}">
      <dgm:prSet/>
      <dgm:spPr/>
      <dgm:t>
        <a:bodyPr/>
        <a:lstStyle/>
        <a:p>
          <a:endParaRPr lang="en-US"/>
        </a:p>
      </dgm:t>
    </dgm:pt>
    <dgm:pt modelId="{02FF3C7E-068B-4542-965F-1B249C6B58D5}" type="pres">
      <dgm:prSet presAssocID="{35DBD2E7-0416-4393-9C71-65E455653416}" presName="diagram" presStyleCnt="0">
        <dgm:presLayoutVars>
          <dgm:dir/>
          <dgm:resizeHandles val="exact"/>
        </dgm:presLayoutVars>
      </dgm:prSet>
      <dgm:spPr/>
      <dgm:t>
        <a:bodyPr/>
        <a:lstStyle/>
        <a:p>
          <a:endParaRPr lang="en-US"/>
        </a:p>
      </dgm:t>
    </dgm:pt>
    <dgm:pt modelId="{BC7AC376-3138-4096-98A9-27B491EA2210}" type="pres">
      <dgm:prSet presAssocID="{7AD3331D-375B-48EB-91C2-042A74B463DF}" presName="node" presStyleLbl="node1" presStyleIdx="0" presStyleCnt="4">
        <dgm:presLayoutVars>
          <dgm:bulletEnabled val="1"/>
        </dgm:presLayoutVars>
      </dgm:prSet>
      <dgm:spPr/>
      <dgm:t>
        <a:bodyPr/>
        <a:lstStyle/>
        <a:p>
          <a:endParaRPr lang="en-US"/>
        </a:p>
      </dgm:t>
    </dgm:pt>
    <dgm:pt modelId="{335E2054-C34B-4454-B0A7-64EBED40F9AB}" type="pres">
      <dgm:prSet presAssocID="{5D363844-4E77-4947-9CEF-8D95C1CAC0EB}" presName="sibTrans" presStyleCnt="0"/>
      <dgm:spPr/>
    </dgm:pt>
    <dgm:pt modelId="{75EC4BD2-A2B6-47CB-9D3D-BF8D7FE517FB}" type="pres">
      <dgm:prSet presAssocID="{206EA6F5-3D68-40A1-9BAD-7D3683866CA2}" presName="node" presStyleLbl="node1" presStyleIdx="1" presStyleCnt="4">
        <dgm:presLayoutVars>
          <dgm:bulletEnabled val="1"/>
        </dgm:presLayoutVars>
      </dgm:prSet>
      <dgm:spPr/>
      <dgm:t>
        <a:bodyPr/>
        <a:lstStyle/>
        <a:p>
          <a:endParaRPr lang="en-US"/>
        </a:p>
      </dgm:t>
    </dgm:pt>
    <dgm:pt modelId="{E865A81B-BF1C-4493-B7F7-8FE30A4514E7}" type="pres">
      <dgm:prSet presAssocID="{EE257FAA-65C5-47E2-BCE3-94FFD70A64A0}" presName="sibTrans" presStyleCnt="0"/>
      <dgm:spPr/>
    </dgm:pt>
    <dgm:pt modelId="{6A730915-BB56-41F7-8B96-C876DA754112}" type="pres">
      <dgm:prSet presAssocID="{ED7013F7-F267-4D0B-AB3E-1FE684B608E0}" presName="node" presStyleLbl="node1" presStyleIdx="2" presStyleCnt="4">
        <dgm:presLayoutVars>
          <dgm:bulletEnabled val="1"/>
        </dgm:presLayoutVars>
      </dgm:prSet>
      <dgm:spPr/>
      <dgm:t>
        <a:bodyPr/>
        <a:lstStyle/>
        <a:p>
          <a:endParaRPr lang="en-US"/>
        </a:p>
      </dgm:t>
    </dgm:pt>
    <dgm:pt modelId="{B29007C9-8556-49F6-896D-3E7819A83B73}" type="pres">
      <dgm:prSet presAssocID="{52D0F432-0358-483A-A2E4-6E5BB6CC9FDF}" presName="sibTrans" presStyleCnt="0"/>
      <dgm:spPr/>
    </dgm:pt>
    <dgm:pt modelId="{8074AEA9-1C5D-4B66-A3B7-7DC06367CEDE}" type="pres">
      <dgm:prSet presAssocID="{5C7424AA-EE9D-4830-BEAC-B35989BA3EF5}" presName="node" presStyleLbl="node1" presStyleIdx="3" presStyleCnt="4">
        <dgm:presLayoutVars>
          <dgm:bulletEnabled val="1"/>
        </dgm:presLayoutVars>
      </dgm:prSet>
      <dgm:spPr/>
      <dgm:t>
        <a:bodyPr/>
        <a:lstStyle/>
        <a:p>
          <a:endParaRPr lang="en-US"/>
        </a:p>
      </dgm:t>
    </dgm:pt>
  </dgm:ptLst>
  <dgm:cxnLst>
    <dgm:cxn modelId="{815C38DA-434B-40D6-980D-A33A69C2303D}" srcId="{35DBD2E7-0416-4393-9C71-65E455653416}" destId="{206EA6F5-3D68-40A1-9BAD-7D3683866CA2}" srcOrd="1" destOrd="0" parTransId="{598BEDA9-E3A0-49CD-B3D8-A3D15DC72A9C}" sibTransId="{EE257FAA-65C5-47E2-BCE3-94FFD70A64A0}"/>
    <dgm:cxn modelId="{8EA6CD68-A348-4C54-8042-27D5E1F2A8A4}" type="presOf" srcId="{35DBD2E7-0416-4393-9C71-65E455653416}" destId="{02FF3C7E-068B-4542-965F-1B249C6B58D5}" srcOrd="0" destOrd="0" presId="urn:microsoft.com/office/officeart/2005/8/layout/default"/>
    <dgm:cxn modelId="{D0A11899-1696-4380-99CE-09C3FBC1DEE5}" type="presOf" srcId="{5C7424AA-EE9D-4830-BEAC-B35989BA3EF5}" destId="{8074AEA9-1C5D-4B66-A3B7-7DC06367CEDE}" srcOrd="0" destOrd="0" presId="urn:microsoft.com/office/officeart/2005/8/layout/default"/>
    <dgm:cxn modelId="{DE3E427B-1410-4B85-94FC-622B2378234B}" srcId="{35DBD2E7-0416-4393-9C71-65E455653416}" destId="{7AD3331D-375B-48EB-91C2-042A74B463DF}" srcOrd="0" destOrd="0" parTransId="{BAE38ED6-BF29-4E35-AC5A-8A87020C7863}" sibTransId="{5D363844-4E77-4947-9CEF-8D95C1CAC0EB}"/>
    <dgm:cxn modelId="{9D8092E8-7688-48D3-BB78-09947A4FB1D3}" type="presOf" srcId="{ED7013F7-F267-4D0B-AB3E-1FE684B608E0}" destId="{6A730915-BB56-41F7-8B96-C876DA754112}" srcOrd="0" destOrd="0" presId="urn:microsoft.com/office/officeart/2005/8/layout/default"/>
    <dgm:cxn modelId="{535F4358-A237-460A-9E80-AC8342E50F5E}" srcId="{35DBD2E7-0416-4393-9C71-65E455653416}" destId="{5C7424AA-EE9D-4830-BEAC-B35989BA3EF5}" srcOrd="3" destOrd="0" parTransId="{88D9060B-765F-49C9-9BD1-4BEF8D17E2F2}" sibTransId="{5AF51D58-DF1D-4B42-AE1D-719D43DEAA76}"/>
    <dgm:cxn modelId="{4ADA789D-B762-4D0D-8D8F-44537C015262}" srcId="{35DBD2E7-0416-4393-9C71-65E455653416}" destId="{ED7013F7-F267-4D0B-AB3E-1FE684B608E0}" srcOrd="2" destOrd="0" parTransId="{58AD5D82-F88D-4FCF-9EE5-0143C35737B0}" sibTransId="{52D0F432-0358-483A-A2E4-6E5BB6CC9FDF}"/>
    <dgm:cxn modelId="{E80C1A56-A34C-42E9-ADAD-2CDE8B2AF488}" type="presOf" srcId="{7AD3331D-375B-48EB-91C2-042A74B463DF}" destId="{BC7AC376-3138-4096-98A9-27B491EA2210}" srcOrd="0" destOrd="0" presId="urn:microsoft.com/office/officeart/2005/8/layout/default"/>
    <dgm:cxn modelId="{CC0C8B8D-51D6-4A4A-9715-D4DC634F8389}" type="presOf" srcId="{206EA6F5-3D68-40A1-9BAD-7D3683866CA2}" destId="{75EC4BD2-A2B6-47CB-9D3D-BF8D7FE517FB}" srcOrd="0" destOrd="0" presId="urn:microsoft.com/office/officeart/2005/8/layout/default"/>
    <dgm:cxn modelId="{C2A4A691-0AE0-44B7-9890-816295D1F261}" type="presParOf" srcId="{02FF3C7E-068B-4542-965F-1B249C6B58D5}" destId="{BC7AC376-3138-4096-98A9-27B491EA2210}" srcOrd="0" destOrd="0" presId="urn:microsoft.com/office/officeart/2005/8/layout/default"/>
    <dgm:cxn modelId="{FF817D5D-5027-43FD-AAD0-F5A7CDBD1A45}" type="presParOf" srcId="{02FF3C7E-068B-4542-965F-1B249C6B58D5}" destId="{335E2054-C34B-4454-B0A7-64EBED40F9AB}" srcOrd="1" destOrd="0" presId="urn:microsoft.com/office/officeart/2005/8/layout/default"/>
    <dgm:cxn modelId="{63997899-9B78-4564-869C-D9E936890122}" type="presParOf" srcId="{02FF3C7E-068B-4542-965F-1B249C6B58D5}" destId="{75EC4BD2-A2B6-47CB-9D3D-BF8D7FE517FB}" srcOrd="2" destOrd="0" presId="urn:microsoft.com/office/officeart/2005/8/layout/default"/>
    <dgm:cxn modelId="{6BE1DC83-7B2A-44B4-B1C6-7F8FE1AF68B0}" type="presParOf" srcId="{02FF3C7E-068B-4542-965F-1B249C6B58D5}" destId="{E865A81B-BF1C-4493-B7F7-8FE30A4514E7}" srcOrd="3" destOrd="0" presId="urn:microsoft.com/office/officeart/2005/8/layout/default"/>
    <dgm:cxn modelId="{5EEF1055-AD10-4B53-8D7A-724DD3BEF96A}" type="presParOf" srcId="{02FF3C7E-068B-4542-965F-1B249C6B58D5}" destId="{6A730915-BB56-41F7-8B96-C876DA754112}" srcOrd="4" destOrd="0" presId="urn:microsoft.com/office/officeart/2005/8/layout/default"/>
    <dgm:cxn modelId="{58B444B0-9C30-4DEF-AA08-F0358EAF3EB6}" type="presParOf" srcId="{02FF3C7E-068B-4542-965F-1B249C6B58D5}" destId="{B29007C9-8556-49F6-896D-3E7819A83B73}" srcOrd="5" destOrd="0" presId="urn:microsoft.com/office/officeart/2005/8/layout/default"/>
    <dgm:cxn modelId="{1A5758EB-7EDD-4837-BC37-171108ACDCD7}" type="presParOf" srcId="{02FF3C7E-068B-4542-965F-1B249C6B58D5}" destId="{8074AEA9-1C5D-4B66-A3B7-7DC06367CED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137C7-970C-486F-BE0E-B43E74794C00}">
      <dsp:nvSpPr>
        <dsp:cNvPr id="0" name=""/>
        <dsp:cNvSpPr/>
      </dsp:nvSpPr>
      <dsp:spPr>
        <a:xfrm>
          <a:off x="0" y="406946"/>
          <a:ext cx="7408022" cy="627412"/>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latin typeface="Arial" panose="020B0604020202020204" pitchFamily="34" charset="0"/>
              <a:cs typeface="Arial" panose="020B0604020202020204" pitchFamily="34" charset="0"/>
            </a:rPr>
            <a:t>Part 1 – OHS legislation</a:t>
          </a:r>
          <a:endParaRPr lang="en-CA" sz="2600" kern="1200" dirty="0">
            <a:solidFill>
              <a:schemeClr val="tx1"/>
            </a:solidFill>
            <a:latin typeface="Arial" panose="020B0604020202020204" pitchFamily="34" charset="0"/>
            <a:cs typeface="Arial" panose="020B0604020202020204" pitchFamily="34" charset="0"/>
          </a:endParaRPr>
        </a:p>
      </dsp:txBody>
      <dsp:txXfrm>
        <a:off x="30628" y="437574"/>
        <a:ext cx="7346766" cy="566156"/>
      </dsp:txXfrm>
    </dsp:sp>
    <dsp:sp modelId="{C649B189-DFBF-476E-BE60-2172D8E7DB02}">
      <dsp:nvSpPr>
        <dsp:cNvPr id="0" name=""/>
        <dsp:cNvSpPr/>
      </dsp:nvSpPr>
      <dsp:spPr>
        <a:xfrm>
          <a:off x="0" y="1109238"/>
          <a:ext cx="7408022" cy="627412"/>
        </a:xfrm>
        <a:prstGeom prst="roundRect">
          <a:avLst/>
        </a:prstGeom>
        <a:solidFill>
          <a:srgbClr val="F1D9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CA" sz="2600" kern="1200" dirty="0" smtClean="0">
              <a:latin typeface="Arial" panose="020B0604020202020204" pitchFamily="34" charset="0"/>
              <a:cs typeface="Arial" panose="020B0604020202020204" pitchFamily="34" charset="0"/>
            </a:rPr>
            <a:t>Part</a:t>
          </a:r>
          <a:r>
            <a:rPr lang="en-CA" sz="2600" kern="1200" baseline="0" dirty="0" smtClean="0">
              <a:latin typeface="Arial" panose="020B0604020202020204" pitchFamily="34" charset="0"/>
              <a:cs typeface="Arial" panose="020B0604020202020204" pitchFamily="34" charset="0"/>
            </a:rPr>
            <a:t> 2 – </a:t>
          </a:r>
          <a:r>
            <a:rPr lang="en-CA" sz="2600" kern="1200" baseline="0" dirty="0" smtClean="0">
              <a:solidFill>
                <a:schemeClr val="tx1"/>
              </a:solidFill>
              <a:latin typeface="Arial" panose="020B0604020202020204" pitchFamily="34" charset="0"/>
              <a:cs typeface="Arial" panose="020B0604020202020204" pitchFamily="34" charset="0"/>
            </a:rPr>
            <a:t>Responsibilities and rights   </a:t>
          </a:r>
          <a:endParaRPr lang="en-CA" sz="2600" kern="1200" dirty="0">
            <a:solidFill>
              <a:schemeClr val="tx1"/>
            </a:solidFill>
            <a:latin typeface="Arial" panose="020B0604020202020204" pitchFamily="34" charset="0"/>
            <a:cs typeface="Arial" panose="020B0604020202020204" pitchFamily="34" charset="0"/>
          </a:endParaRPr>
        </a:p>
      </dsp:txBody>
      <dsp:txXfrm>
        <a:off x="30628" y="1139866"/>
        <a:ext cx="7346766" cy="566156"/>
      </dsp:txXfrm>
    </dsp:sp>
    <dsp:sp modelId="{923A201B-5653-4FEB-9B6F-0A010D481B89}">
      <dsp:nvSpPr>
        <dsp:cNvPr id="0" name=""/>
        <dsp:cNvSpPr/>
      </dsp:nvSpPr>
      <dsp:spPr>
        <a:xfrm>
          <a:off x="0" y="1811531"/>
          <a:ext cx="7408022" cy="627644"/>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Part 3 – Stay safe at work </a:t>
          </a:r>
          <a:endParaRPr lang="en-US" sz="2600" kern="1200" dirty="0" smtClean="0"/>
        </a:p>
      </dsp:txBody>
      <dsp:txXfrm>
        <a:off x="30639" y="1842170"/>
        <a:ext cx="7346744" cy="566366"/>
      </dsp:txXfrm>
    </dsp:sp>
    <dsp:sp modelId="{359456AF-AE66-4813-A352-CDDF552073F2}">
      <dsp:nvSpPr>
        <dsp:cNvPr id="0" name=""/>
        <dsp:cNvSpPr/>
      </dsp:nvSpPr>
      <dsp:spPr>
        <a:xfrm>
          <a:off x="0" y="2514404"/>
          <a:ext cx="7408022" cy="627412"/>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Part 4 – Take action (reporting and notifications) </a:t>
          </a:r>
        </a:p>
      </dsp:txBody>
      <dsp:txXfrm>
        <a:off x="30628" y="2545032"/>
        <a:ext cx="7346766" cy="566156"/>
      </dsp:txXfrm>
    </dsp:sp>
    <dsp:sp modelId="{95821169-1A9E-4B2A-BDA2-DBA32AA2EFF9}">
      <dsp:nvSpPr>
        <dsp:cNvPr id="0" name=""/>
        <dsp:cNvSpPr/>
      </dsp:nvSpPr>
      <dsp:spPr>
        <a:xfrm>
          <a:off x="0" y="3209217"/>
          <a:ext cx="7408022" cy="627412"/>
        </a:xfrm>
        <a:prstGeom prst="roundRect">
          <a:avLst/>
        </a:prstGeom>
        <a:solidFill>
          <a:srgbClr val="0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Part 5 – Workplace safety culture </a:t>
          </a:r>
        </a:p>
      </dsp:txBody>
      <dsp:txXfrm>
        <a:off x="30628" y="3239845"/>
        <a:ext cx="7346766" cy="566156"/>
      </dsp:txXfrm>
    </dsp:sp>
    <dsp:sp modelId="{DCC8D192-8AD3-40B9-A125-CB0291A1A954}">
      <dsp:nvSpPr>
        <dsp:cNvPr id="0" name=""/>
        <dsp:cNvSpPr/>
      </dsp:nvSpPr>
      <dsp:spPr>
        <a:xfrm>
          <a:off x="0" y="3905034"/>
          <a:ext cx="7408022" cy="627412"/>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latin typeface="Arial" panose="020B0604020202020204" pitchFamily="34" charset="0"/>
              <a:cs typeface="Arial" panose="020B0604020202020204" pitchFamily="34" charset="0"/>
            </a:rPr>
            <a:t>Part 6 – Additional resources and evaluation</a:t>
          </a:r>
        </a:p>
      </dsp:txBody>
      <dsp:txXfrm>
        <a:off x="30628" y="3935662"/>
        <a:ext cx="7346766" cy="566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AC376-3138-4096-98A9-27B491EA2210}">
      <dsp:nvSpPr>
        <dsp:cNvPr id="0" name=""/>
        <dsp:cNvSpPr/>
      </dsp:nvSpPr>
      <dsp:spPr>
        <a:xfrm>
          <a:off x="1024749" y="1954"/>
          <a:ext cx="2384421" cy="1430652"/>
        </a:xfrm>
        <a:prstGeom prst="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CA" sz="2900" kern="1200" dirty="0" smtClean="0">
              <a:latin typeface="Arial" panose="020B0604020202020204" pitchFamily="34" charset="0"/>
              <a:cs typeface="Arial" panose="020B0604020202020204" pitchFamily="34" charset="0"/>
            </a:rPr>
            <a:t>Physical </a:t>
          </a:r>
          <a:endParaRPr lang="en-US" sz="2900" kern="1200" dirty="0">
            <a:latin typeface="Arial" panose="020B0604020202020204" pitchFamily="34" charset="0"/>
            <a:cs typeface="Arial" panose="020B0604020202020204" pitchFamily="34" charset="0"/>
          </a:endParaRPr>
        </a:p>
      </dsp:txBody>
      <dsp:txXfrm>
        <a:off x="1024749" y="1954"/>
        <a:ext cx="2384421" cy="1430652"/>
      </dsp:txXfrm>
    </dsp:sp>
    <dsp:sp modelId="{75EC4BD2-A2B6-47CB-9D3D-BF8D7FE517FB}">
      <dsp:nvSpPr>
        <dsp:cNvPr id="0" name=""/>
        <dsp:cNvSpPr/>
      </dsp:nvSpPr>
      <dsp:spPr>
        <a:xfrm>
          <a:off x="3647613" y="1954"/>
          <a:ext cx="2384421" cy="1430652"/>
        </a:xfrm>
        <a:prstGeom prst="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CA" sz="2900" kern="1200" dirty="0" smtClean="0">
              <a:latin typeface="Arial" panose="020B0604020202020204" pitchFamily="34" charset="0"/>
              <a:cs typeface="Arial" panose="020B0604020202020204" pitchFamily="34" charset="0"/>
            </a:rPr>
            <a:t>Biological </a:t>
          </a:r>
          <a:endParaRPr lang="en-US" sz="2900" kern="1200" dirty="0">
            <a:latin typeface="Arial" panose="020B0604020202020204" pitchFamily="34" charset="0"/>
            <a:cs typeface="Arial" panose="020B0604020202020204" pitchFamily="34" charset="0"/>
          </a:endParaRPr>
        </a:p>
      </dsp:txBody>
      <dsp:txXfrm>
        <a:off x="3647613" y="1954"/>
        <a:ext cx="2384421" cy="1430652"/>
      </dsp:txXfrm>
    </dsp:sp>
    <dsp:sp modelId="{6A730915-BB56-41F7-8B96-C876DA754112}">
      <dsp:nvSpPr>
        <dsp:cNvPr id="0" name=""/>
        <dsp:cNvSpPr/>
      </dsp:nvSpPr>
      <dsp:spPr>
        <a:xfrm>
          <a:off x="1024749" y="1671049"/>
          <a:ext cx="2384421" cy="1430652"/>
        </a:xfrm>
        <a:prstGeom prst="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CA" sz="2900" kern="1200" dirty="0" smtClean="0">
              <a:latin typeface="Arial" panose="020B0604020202020204" pitchFamily="34" charset="0"/>
              <a:cs typeface="Arial" panose="020B0604020202020204" pitchFamily="34" charset="0"/>
            </a:rPr>
            <a:t>Chemical</a:t>
          </a:r>
          <a:endParaRPr lang="en-US" sz="2900" kern="1200" dirty="0">
            <a:latin typeface="Arial" panose="020B0604020202020204" pitchFamily="34" charset="0"/>
            <a:cs typeface="Arial" panose="020B0604020202020204" pitchFamily="34" charset="0"/>
          </a:endParaRPr>
        </a:p>
      </dsp:txBody>
      <dsp:txXfrm>
        <a:off x="1024749" y="1671049"/>
        <a:ext cx="2384421" cy="1430652"/>
      </dsp:txXfrm>
    </dsp:sp>
    <dsp:sp modelId="{8074AEA9-1C5D-4B66-A3B7-7DC06367CEDE}">
      <dsp:nvSpPr>
        <dsp:cNvPr id="0" name=""/>
        <dsp:cNvSpPr/>
      </dsp:nvSpPr>
      <dsp:spPr>
        <a:xfrm>
          <a:off x="3647613" y="1671049"/>
          <a:ext cx="2384421" cy="1430652"/>
        </a:xfrm>
        <a:prstGeom prst="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CA" sz="2900" kern="1200" dirty="0" smtClean="0">
              <a:latin typeface="Arial" panose="020B0604020202020204" pitchFamily="34" charset="0"/>
              <a:cs typeface="Arial" panose="020B0604020202020204" pitchFamily="34" charset="0"/>
            </a:rPr>
            <a:t>Psychosocial </a:t>
          </a:r>
          <a:endParaRPr lang="en-US" sz="2900" kern="1200" dirty="0">
            <a:latin typeface="Arial" panose="020B0604020202020204" pitchFamily="34" charset="0"/>
            <a:cs typeface="Arial" panose="020B0604020202020204" pitchFamily="34" charset="0"/>
          </a:endParaRPr>
        </a:p>
      </dsp:txBody>
      <dsp:txXfrm>
        <a:off x="3647613" y="1671049"/>
        <a:ext cx="2384421" cy="14306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5273003" y="0"/>
            <a:ext cx="4033943" cy="351155"/>
          </a:xfrm>
          <a:prstGeom prst="rect">
            <a:avLst/>
          </a:prstGeom>
        </p:spPr>
        <p:txBody>
          <a:bodyPr vert="horz" lIns="93324" tIns="46662" rIns="93324" bIns="46662" rtlCol="0"/>
          <a:lstStyle>
            <a:lvl1pPr algn="r">
              <a:defRPr sz="1200"/>
            </a:lvl1pPr>
          </a:lstStyle>
          <a:p>
            <a:fld id="{A6673D7D-606E-4704-8FAB-089A0546B34A}" type="datetimeFigureOut">
              <a:rPr lang="en-CA" smtClean="0"/>
              <a:t>2022-08-22</a:t>
            </a:fld>
            <a:endParaRPr lang="en-CA"/>
          </a:p>
        </p:txBody>
      </p:sp>
      <p:sp>
        <p:nvSpPr>
          <p:cNvPr id="4" name="Footer Placeholder 3"/>
          <p:cNvSpPr>
            <a:spLocks noGrp="1"/>
          </p:cNvSpPr>
          <p:nvPr>
            <p:ph type="ftr" sz="quarter" idx="2"/>
          </p:nvPr>
        </p:nvSpPr>
        <p:spPr>
          <a:xfrm>
            <a:off x="0" y="6670726"/>
            <a:ext cx="4033943" cy="351155"/>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5273003" y="6670726"/>
            <a:ext cx="4033943" cy="351155"/>
          </a:xfrm>
          <a:prstGeom prst="rect">
            <a:avLst/>
          </a:prstGeom>
        </p:spPr>
        <p:txBody>
          <a:bodyPr vert="horz" lIns="93324" tIns="46662" rIns="93324" bIns="46662" rtlCol="0" anchor="b"/>
          <a:lstStyle>
            <a:lvl1pPr algn="r">
              <a:defRPr sz="1200"/>
            </a:lvl1pPr>
          </a:lstStyle>
          <a:p>
            <a:fld id="{5F2AF2C7-EC74-45D5-8E80-EDC400CCB59D}" type="slidenum">
              <a:rPr lang="en-CA" smtClean="0"/>
              <a:t>‹#›</a:t>
            </a:fld>
            <a:endParaRPr lang="en-CA"/>
          </a:p>
        </p:txBody>
      </p:sp>
    </p:spTree>
    <p:extLst>
      <p:ext uri="{BB962C8B-B14F-4D97-AF65-F5344CB8AC3E}">
        <p14:creationId xmlns:p14="http://schemas.microsoft.com/office/powerpoint/2010/main" val="116519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08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273675" y="0"/>
            <a:ext cx="4033838" cy="350838"/>
          </a:xfrm>
          <a:prstGeom prst="rect">
            <a:avLst/>
          </a:prstGeom>
        </p:spPr>
        <p:txBody>
          <a:bodyPr vert="horz" lIns="91440" tIns="45720" rIns="91440" bIns="45720" rtlCol="0"/>
          <a:lstStyle>
            <a:lvl1pPr algn="r">
              <a:defRPr sz="1200"/>
            </a:lvl1pPr>
          </a:lstStyle>
          <a:p>
            <a:fld id="{6FEDAA7A-9A0B-4B42-A0D7-D84671EF7CA4}" type="datetimeFigureOut">
              <a:rPr lang="en-CA" smtClean="0"/>
              <a:t>2022-08-22</a:t>
            </a:fld>
            <a:endParaRPr lang="en-CA"/>
          </a:p>
        </p:txBody>
      </p:sp>
      <p:sp>
        <p:nvSpPr>
          <p:cNvPr id="4" name="Slide Image Placeholder 3"/>
          <p:cNvSpPr>
            <a:spLocks noGrp="1" noRot="1" noChangeAspect="1"/>
          </p:cNvSpPr>
          <p:nvPr>
            <p:ph type="sldImg" idx="2"/>
          </p:nvPr>
        </p:nvSpPr>
        <p:spPr>
          <a:xfrm>
            <a:off x="2312988" y="527050"/>
            <a:ext cx="4683125" cy="2633663"/>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30275" y="3335338"/>
            <a:ext cx="7448550" cy="3160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70675"/>
            <a:ext cx="4033838" cy="3508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273675" y="6670675"/>
            <a:ext cx="4033838" cy="350838"/>
          </a:xfrm>
          <a:prstGeom prst="rect">
            <a:avLst/>
          </a:prstGeom>
        </p:spPr>
        <p:txBody>
          <a:bodyPr vert="horz" lIns="91440" tIns="45720" rIns="91440" bIns="45720" rtlCol="0" anchor="b"/>
          <a:lstStyle>
            <a:lvl1pPr algn="r">
              <a:defRPr sz="1200"/>
            </a:lvl1pPr>
          </a:lstStyle>
          <a:p>
            <a:fld id="{C33E93F5-386D-46C1-AED3-8A7E51F89105}" type="slidenum">
              <a:rPr lang="en-CA" smtClean="0"/>
              <a:t>‹#›</a:t>
            </a:fld>
            <a:endParaRPr lang="en-CA"/>
          </a:p>
        </p:txBody>
      </p:sp>
    </p:spTree>
    <p:extLst>
      <p:ext uri="{BB962C8B-B14F-4D97-AF65-F5344CB8AC3E}">
        <p14:creationId xmlns:p14="http://schemas.microsoft.com/office/powerpoint/2010/main" val="386964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v=neWtt3sAqM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1</a:t>
            </a:fld>
            <a:endParaRPr lang="en-CA"/>
          </a:p>
        </p:txBody>
      </p:sp>
    </p:spTree>
    <p:extLst>
      <p:ext uri="{BB962C8B-B14F-4D97-AF65-F5344CB8AC3E}">
        <p14:creationId xmlns:p14="http://schemas.microsoft.com/office/powerpoint/2010/main" val="2234740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CA" baseline="0" dirty="0" smtClean="0"/>
          </a:p>
        </p:txBody>
      </p:sp>
      <p:sp>
        <p:nvSpPr>
          <p:cNvPr id="4" name="Slide Number Placeholder 3"/>
          <p:cNvSpPr>
            <a:spLocks noGrp="1"/>
          </p:cNvSpPr>
          <p:nvPr>
            <p:ph type="sldNum" sz="quarter" idx="10"/>
          </p:nvPr>
        </p:nvSpPr>
        <p:spPr/>
        <p:txBody>
          <a:bodyPr/>
          <a:lstStyle/>
          <a:p>
            <a:fld id="{C33E93F5-386D-46C1-AED3-8A7E51F89105}" type="slidenum">
              <a:rPr lang="en-CA" smtClean="0"/>
              <a:t>10</a:t>
            </a:fld>
            <a:endParaRPr lang="en-CA"/>
          </a:p>
        </p:txBody>
      </p:sp>
    </p:spTree>
    <p:extLst>
      <p:ext uri="{BB962C8B-B14F-4D97-AF65-F5344CB8AC3E}">
        <p14:creationId xmlns:p14="http://schemas.microsoft.com/office/powerpoint/2010/main" val="846451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11</a:t>
            </a:fld>
            <a:endParaRPr lang="en-CA"/>
          </a:p>
        </p:txBody>
      </p:sp>
    </p:spTree>
    <p:extLst>
      <p:ext uri="{BB962C8B-B14F-4D97-AF65-F5344CB8AC3E}">
        <p14:creationId xmlns:p14="http://schemas.microsoft.com/office/powerpoint/2010/main" val="1279488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12</a:t>
            </a:fld>
            <a:endParaRPr lang="en-CA"/>
          </a:p>
        </p:txBody>
      </p:sp>
    </p:spTree>
    <p:extLst>
      <p:ext uri="{BB962C8B-B14F-4D97-AF65-F5344CB8AC3E}">
        <p14:creationId xmlns:p14="http://schemas.microsoft.com/office/powerpoint/2010/main" val="2309849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13</a:t>
            </a:fld>
            <a:endParaRPr lang="en-CA"/>
          </a:p>
        </p:txBody>
      </p:sp>
    </p:spTree>
    <p:extLst>
      <p:ext uri="{BB962C8B-B14F-4D97-AF65-F5344CB8AC3E}">
        <p14:creationId xmlns:p14="http://schemas.microsoft.com/office/powerpoint/2010/main" val="1228596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14</a:t>
            </a:fld>
            <a:endParaRPr lang="en-CA"/>
          </a:p>
        </p:txBody>
      </p:sp>
    </p:spTree>
    <p:extLst>
      <p:ext uri="{BB962C8B-B14F-4D97-AF65-F5344CB8AC3E}">
        <p14:creationId xmlns:p14="http://schemas.microsoft.com/office/powerpoint/2010/main" val="2922919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15</a:t>
            </a:fld>
            <a:endParaRPr lang="en-CA"/>
          </a:p>
        </p:txBody>
      </p:sp>
    </p:spTree>
    <p:extLst>
      <p:ext uri="{BB962C8B-B14F-4D97-AF65-F5344CB8AC3E}">
        <p14:creationId xmlns:p14="http://schemas.microsoft.com/office/powerpoint/2010/main" val="914574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17</a:t>
            </a:fld>
            <a:endParaRPr lang="en-CA"/>
          </a:p>
        </p:txBody>
      </p:sp>
    </p:spTree>
    <p:extLst>
      <p:ext uri="{BB962C8B-B14F-4D97-AF65-F5344CB8AC3E}">
        <p14:creationId xmlns:p14="http://schemas.microsoft.com/office/powerpoint/2010/main" val="2443366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baseline="0" dirty="0" smtClean="0"/>
          </a:p>
        </p:txBody>
      </p:sp>
      <p:sp>
        <p:nvSpPr>
          <p:cNvPr id="4" name="Slide Number Placeholder 3"/>
          <p:cNvSpPr>
            <a:spLocks noGrp="1"/>
          </p:cNvSpPr>
          <p:nvPr>
            <p:ph type="sldNum" sz="quarter" idx="10"/>
          </p:nvPr>
        </p:nvSpPr>
        <p:spPr/>
        <p:txBody>
          <a:bodyPr/>
          <a:lstStyle/>
          <a:p>
            <a:fld id="{C33E93F5-386D-46C1-AED3-8A7E51F89105}" type="slidenum">
              <a:rPr lang="en-CA" smtClean="0"/>
              <a:t>18</a:t>
            </a:fld>
            <a:endParaRPr lang="en-CA"/>
          </a:p>
        </p:txBody>
      </p:sp>
    </p:spTree>
    <p:extLst>
      <p:ext uri="{BB962C8B-B14F-4D97-AF65-F5344CB8AC3E}">
        <p14:creationId xmlns:p14="http://schemas.microsoft.com/office/powerpoint/2010/main" val="1212684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19</a:t>
            </a:fld>
            <a:endParaRPr lang="en-CA"/>
          </a:p>
        </p:txBody>
      </p:sp>
    </p:spTree>
    <p:extLst>
      <p:ext uri="{BB962C8B-B14F-4D97-AF65-F5344CB8AC3E}">
        <p14:creationId xmlns:p14="http://schemas.microsoft.com/office/powerpoint/2010/main" val="3214303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33E93F5-386D-46C1-AED3-8A7E51F89105}" type="slidenum">
              <a:rPr lang="en-CA" smtClean="0"/>
              <a:t>20</a:t>
            </a:fld>
            <a:endParaRPr lang="en-CA"/>
          </a:p>
        </p:txBody>
      </p:sp>
    </p:spTree>
    <p:extLst>
      <p:ext uri="{BB962C8B-B14F-4D97-AF65-F5344CB8AC3E}">
        <p14:creationId xmlns:p14="http://schemas.microsoft.com/office/powerpoint/2010/main" val="386616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2</a:t>
            </a:fld>
            <a:endParaRPr lang="en-CA"/>
          </a:p>
        </p:txBody>
      </p:sp>
    </p:spTree>
    <p:extLst>
      <p:ext uri="{BB962C8B-B14F-4D97-AF65-F5344CB8AC3E}">
        <p14:creationId xmlns:p14="http://schemas.microsoft.com/office/powerpoint/2010/main" val="1191058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21</a:t>
            </a:fld>
            <a:endParaRPr lang="en-CA"/>
          </a:p>
        </p:txBody>
      </p:sp>
    </p:spTree>
    <p:extLst>
      <p:ext uri="{BB962C8B-B14F-4D97-AF65-F5344CB8AC3E}">
        <p14:creationId xmlns:p14="http://schemas.microsoft.com/office/powerpoint/2010/main" val="2645088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22</a:t>
            </a:fld>
            <a:endParaRPr lang="en-CA"/>
          </a:p>
        </p:txBody>
      </p:sp>
    </p:spTree>
    <p:extLst>
      <p:ext uri="{BB962C8B-B14F-4D97-AF65-F5344CB8AC3E}">
        <p14:creationId xmlns:p14="http://schemas.microsoft.com/office/powerpoint/2010/main" val="498775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23</a:t>
            </a:fld>
            <a:endParaRPr lang="en-CA"/>
          </a:p>
        </p:txBody>
      </p:sp>
    </p:spTree>
    <p:extLst>
      <p:ext uri="{BB962C8B-B14F-4D97-AF65-F5344CB8AC3E}">
        <p14:creationId xmlns:p14="http://schemas.microsoft.com/office/powerpoint/2010/main" val="2566151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1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24</a:t>
            </a:fld>
            <a:endParaRPr lang="en-CA"/>
          </a:p>
        </p:txBody>
      </p:sp>
    </p:spTree>
    <p:extLst>
      <p:ext uri="{BB962C8B-B14F-4D97-AF65-F5344CB8AC3E}">
        <p14:creationId xmlns:p14="http://schemas.microsoft.com/office/powerpoint/2010/main" val="1078302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25</a:t>
            </a:fld>
            <a:endParaRPr lang="en-CA"/>
          </a:p>
        </p:txBody>
      </p:sp>
    </p:spTree>
    <p:extLst>
      <p:ext uri="{BB962C8B-B14F-4D97-AF65-F5344CB8AC3E}">
        <p14:creationId xmlns:p14="http://schemas.microsoft.com/office/powerpoint/2010/main" val="3477955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26</a:t>
            </a:fld>
            <a:endParaRPr lang="en-CA"/>
          </a:p>
        </p:txBody>
      </p:sp>
    </p:spTree>
    <p:extLst>
      <p:ext uri="{BB962C8B-B14F-4D97-AF65-F5344CB8AC3E}">
        <p14:creationId xmlns:p14="http://schemas.microsoft.com/office/powerpoint/2010/main" val="1737649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27</a:t>
            </a:fld>
            <a:endParaRPr lang="en-CA"/>
          </a:p>
        </p:txBody>
      </p:sp>
    </p:spTree>
    <p:extLst>
      <p:ext uri="{BB962C8B-B14F-4D97-AF65-F5344CB8AC3E}">
        <p14:creationId xmlns:p14="http://schemas.microsoft.com/office/powerpoint/2010/main" val="1566426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33E93F5-386D-46C1-AED3-8A7E51F89105}" type="slidenum">
              <a:rPr lang="en-CA" smtClean="0"/>
              <a:t>28</a:t>
            </a:fld>
            <a:endParaRPr lang="en-CA"/>
          </a:p>
        </p:txBody>
      </p:sp>
    </p:spTree>
    <p:extLst>
      <p:ext uri="{BB962C8B-B14F-4D97-AF65-F5344CB8AC3E}">
        <p14:creationId xmlns:p14="http://schemas.microsoft.com/office/powerpoint/2010/main" val="3139798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29</a:t>
            </a:fld>
            <a:endParaRPr lang="en-CA"/>
          </a:p>
        </p:txBody>
      </p:sp>
    </p:spTree>
    <p:extLst>
      <p:ext uri="{BB962C8B-B14F-4D97-AF65-F5344CB8AC3E}">
        <p14:creationId xmlns:p14="http://schemas.microsoft.com/office/powerpoint/2010/main" val="3276335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30</a:t>
            </a:fld>
            <a:endParaRPr lang="en-CA"/>
          </a:p>
        </p:txBody>
      </p:sp>
    </p:spTree>
    <p:extLst>
      <p:ext uri="{BB962C8B-B14F-4D97-AF65-F5344CB8AC3E}">
        <p14:creationId xmlns:p14="http://schemas.microsoft.com/office/powerpoint/2010/main" val="378713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baseline="0" dirty="0" smtClean="0"/>
          </a:p>
        </p:txBody>
      </p:sp>
      <p:sp>
        <p:nvSpPr>
          <p:cNvPr id="4" name="Slide Number Placeholder 3"/>
          <p:cNvSpPr>
            <a:spLocks noGrp="1"/>
          </p:cNvSpPr>
          <p:nvPr>
            <p:ph type="sldNum" sz="quarter" idx="10"/>
          </p:nvPr>
        </p:nvSpPr>
        <p:spPr/>
        <p:txBody>
          <a:bodyPr/>
          <a:lstStyle/>
          <a:p>
            <a:fld id="{C33E93F5-386D-46C1-AED3-8A7E51F89105}" type="slidenum">
              <a:rPr lang="en-CA" smtClean="0"/>
              <a:t>3</a:t>
            </a:fld>
            <a:endParaRPr lang="en-CA"/>
          </a:p>
        </p:txBody>
      </p:sp>
    </p:spTree>
    <p:extLst>
      <p:ext uri="{BB962C8B-B14F-4D97-AF65-F5344CB8AC3E}">
        <p14:creationId xmlns:p14="http://schemas.microsoft.com/office/powerpoint/2010/main" val="1914573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32</a:t>
            </a:fld>
            <a:endParaRPr lang="en-CA"/>
          </a:p>
        </p:txBody>
      </p:sp>
    </p:spTree>
    <p:extLst>
      <p:ext uri="{BB962C8B-B14F-4D97-AF65-F5344CB8AC3E}">
        <p14:creationId xmlns:p14="http://schemas.microsoft.com/office/powerpoint/2010/main" val="3020460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33</a:t>
            </a:fld>
            <a:endParaRPr lang="en-CA"/>
          </a:p>
        </p:txBody>
      </p:sp>
    </p:spTree>
    <p:extLst>
      <p:ext uri="{BB962C8B-B14F-4D97-AF65-F5344CB8AC3E}">
        <p14:creationId xmlns:p14="http://schemas.microsoft.com/office/powerpoint/2010/main" val="4198163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34</a:t>
            </a:fld>
            <a:endParaRPr lang="en-CA"/>
          </a:p>
        </p:txBody>
      </p:sp>
    </p:spTree>
    <p:extLst>
      <p:ext uri="{BB962C8B-B14F-4D97-AF65-F5344CB8AC3E}">
        <p14:creationId xmlns:p14="http://schemas.microsoft.com/office/powerpoint/2010/main" val="1280340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35</a:t>
            </a:fld>
            <a:endParaRPr lang="en-CA"/>
          </a:p>
        </p:txBody>
      </p:sp>
    </p:spTree>
    <p:extLst>
      <p:ext uri="{BB962C8B-B14F-4D97-AF65-F5344CB8AC3E}">
        <p14:creationId xmlns:p14="http://schemas.microsoft.com/office/powerpoint/2010/main" val="3268443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36</a:t>
            </a:fld>
            <a:endParaRPr lang="en-CA"/>
          </a:p>
        </p:txBody>
      </p:sp>
    </p:spTree>
    <p:extLst>
      <p:ext uri="{BB962C8B-B14F-4D97-AF65-F5344CB8AC3E}">
        <p14:creationId xmlns:p14="http://schemas.microsoft.com/office/powerpoint/2010/main" val="1562175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37</a:t>
            </a:fld>
            <a:endParaRPr lang="en-CA"/>
          </a:p>
        </p:txBody>
      </p:sp>
    </p:spTree>
    <p:extLst>
      <p:ext uri="{BB962C8B-B14F-4D97-AF65-F5344CB8AC3E}">
        <p14:creationId xmlns:p14="http://schemas.microsoft.com/office/powerpoint/2010/main" val="277511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38</a:t>
            </a:fld>
            <a:endParaRPr lang="en-CA"/>
          </a:p>
        </p:txBody>
      </p:sp>
    </p:spTree>
    <p:extLst>
      <p:ext uri="{BB962C8B-B14F-4D97-AF65-F5344CB8AC3E}">
        <p14:creationId xmlns:p14="http://schemas.microsoft.com/office/powerpoint/2010/main" val="3819268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39</a:t>
            </a:fld>
            <a:endParaRPr lang="en-CA"/>
          </a:p>
        </p:txBody>
      </p:sp>
    </p:spTree>
    <p:extLst>
      <p:ext uri="{BB962C8B-B14F-4D97-AF65-F5344CB8AC3E}">
        <p14:creationId xmlns:p14="http://schemas.microsoft.com/office/powerpoint/2010/main" val="3724023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smtClean="0">
                <a:solidFill>
                  <a:schemeClr val="tx1"/>
                </a:solidFill>
                <a:effectLst/>
                <a:latin typeface="+mn-lt"/>
                <a:ea typeface="+mn-ea"/>
                <a:cs typeface="+mn-cs"/>
                <a:hlinkClick r:id="rId3"/>
              </a:rPr>
              <a:t>youtube.com/</a:t>
            </a:r>
            <a:r>
              <a:rPr lang="en-US" sz="1200" u="sng" kern="1200" dirty="0" err="1" smtClean="0">
                <a:solidFill>
                  <a:schemeClr val="tx1"/>
                </a:solidFill>
                <a:effectLst/>
                <a:latin typeface="+mn-lt"/>
                <a:ea typeface="+mn-ea"/>
                <a:cs typeface="+mn-cs"/>
                <a:hlinkClick r:id="rId3"/>
              </a:rPr>
              <a:t>watch?v</a:t>
            </a:r>
            <a:r>
              <a:rPr lang="en-US" sz="1200" u="sng" kern="1200" dirty="0" smtClean="0">
                <a:solidFill>
                  <a:schemeClr val="tx1"/>
                </a:solidFill>
                <a:effectLst/>
                <a:latin typeface="+mn-lt"/>
                <a:ea typeface="+mn-ea"/>
                <a:cs typeface="+mn-cs"/>
                <a:hlinkClick r:id="rId3"/>
              </a:rPr>
              <a:t>=neWtt3sAqMM</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40</a:t>
            </a:fld>
            <a:endParaRPr lang="en-CA"/>
          </a:p>
        </p:txBody>
      </p:sp>
    </p:spTree>
    <p:extLst>
      <p:ext uri="{BB962C8B-B14F-4D97-AF65-F5344CB8AC3E}">
        <p14:creationId xmlns:p14="http://schemas.microsoft.com/office/powerpoint/2010/main" val="2332730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41</a:t>
            </a:fld>
            <a:endParaRPr lang="en-CA"/>
          </a:p>
        </p:txBody>
      </p:sp>
    </p:spTree>
    <p:extLst>
      <p:ext uri="{BB962C8B-B14F-4D97-AF65-F5344CB8AC3E}">
        <p14:creationId xmlns:p14="http://schemas.microsoft.com/office/powerpoint/2010/main" val="138204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4</a:t>
            </a:fld>
            <a:endParaRPr lang="en-CA"/>
          </a:p>
        </p:txBody>
      </p:sp>
    </p:spTree>
    <p:extLst>
      <p:ext uri="{BB962C8B-B14F-4D97-AF65-F5344CB8AC3E}">
        <p14:creationId xmlns:p14="http://schemas.microsoft.com/office/powerpoint/2010/main" val="10501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42</a:t>
            </a:fld>
            <a:endParaRPr lang="en-CA"/>
          </a:p>
        </p:txBody>
      </p:sp>
    </p:spTree>
    <p:extLst>
      <p:ext uri="{BB962C8B-B14F-4D97-AF65-F5344CB8AC3E}">
        <p14:creationId xmlns:p14="http://schemas.microsoft.com/office/powerpoint/2010/main" val="3323802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43</a:t>
            </a:fld>
            <a:endParaRPr lang="en-CA"/>
          </a:p>
        </p:txBody>
      </p:sp>
    </p:spTree>
    <p:extLst>
      <p:ext uri="{BB962C8B-B14F-4D97-AF65-F5344CB8AC3E}">
        <p14:creationId xmlns:p14="http://schemas.microsoft.com/office/powerpoint/2010/main" val="4041429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44</a:t>
            </a:fld>
            <a:endParaRPr lang="en-CA"/>
          </a:p>
        </p:txBody>
      </p:sp>
    </p:spTree>
    <p:extLst>
      <p:ext uri="{BB962C8B-B14F-4D97-AF65-F5344CB8AC3E}">
        <p14:creationId xmlns:p14="http://schemas.microsoft.com/office/powerpoint/2010/main" val="3815825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45</a:t>
            </a:fld>
            <a:endParaRPr lang="en-CA"/>
          </a:p>
        </p:txBody>
      </p:sp>
    </p:spTree>
    <p:extLst>
      <p:ext uri="{BB962C8B-B14F-4D97-AF65-F5344CB8AC3E}">
        <p14:creationId xmlns:p14="http://schemas.microsoft.com/office/powerpoint/2010/main" val="1866953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46</a:t>
            </a:fld>
            <a:endParaRPr lang="en-CA"/>
          </a:p>
        </p:txBody>
      </p:sp>
    </p:spTree>
    <p:extLst>
      <p:ext uri="{BB962C8B-B14F-4D97-AF65-F5344CB8AC3E}">
        <p14:creationId xmlns:p14="http://schemas.microsoft.com/office/powerpoint/2010/main" val="3746925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48</a:t>
            </a:fld>
            <a:endParaRPr lang="en-CA"/>
          </a:p>
        </p:txBody>
      </p:sp>
    </p:spTree>
    <p:extLst>
      <p:ext uri="{BB962C8B-B14F-4D97-AF65-F5344CB8AC3E}">
        <p14:creationId xmlns:p14="http://schemas.microsoft.com/office/powerpoint/2010/main" val="20071245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49</a:t>
            </a:fld>
            <a:endParaRPr lang="en-CA"/>
          </a:p>
        </p:txBody>
      </p:sp>
    </p:spTree>
    <p:extLst>
      <p:ext uri="{BB962C8B-B14F-4D97-AF65-F5344CB8AC3E}">
        <p14:creationId xmlns:p14="http://schemas.microsoft.com/office/powerpoint/2010/main" val="4153870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50</a:t>
            </a:fld>
            <a:endParaRPr lang="en-CA"/>
          </a:p>
        </p:txBody>
      </p:sp>
    </p:spTree>
    <p:extLst>
      <p:ext uri="{BB962C8B-B14F-4D97-AF65-F5344CB8AC3E}">
        <p14:creationId xmlns:p14="http://schemas.microsoft.com/office/powerpoint/2010/main" val="36955336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51</a:t>
            </a:fld>
            <a:endParaRPr lang="en-CA"/>
          </a:p>
        </p:txBody>
      </p:sp>
    </p:spTree>
    <p:extLst>
      <p:ext uri="{BB962C8B-B14F-4D97-AF65-F5344CB8AC3E}">
        <p14:creationId xmlns:p14="http://schemas.microsoft.com/office/powerpoint/2010/main" val="2586466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33E93F5-386D-46C1-AED3-8A7E51F89105}" type="slidenum">
              <a:rPr lang="en-CA" smtClean="0"/>
              <a:t>52</a:t>
            </a:fld>
            <a:endParaRPr lang="en-CA"/>
          </a:p>
        </p:txBody>
      </p:sp>
    </p:spTree>
    <p:extLst>
      <p:ext uri="{BB962C8B-B14F-4D97-AF65-F5344CB8AC3E}">
        <p14:creationId xmlns:p14="http://schemas.microsoft.com/office/powerpoint/2010/main" val="349580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baseline="0" dirty="0" smtClean="0"/>
          </a:p>
        </p:txBody>
      </p:sp>
      <p:sp>
        <p:nvSpPr>
          <p:cNvPr id="4" name="Slide Number Placeholder 3"/>
          <p:cNvSpPr>
            <a:spLocks noGrp="1"/>
          </p:cNvSpPr>
          <p:nvPr>
            <p:ph type="sldNum" sz="quarter" idx="10"/>
          </p:nvPr>
        </p:nvSpPr>
        <p:spPr/>
        <p:txBody>
          <a:bodyPr/>
          <a:lstStyle/>
          <a:p>
            <a:fld id="{C33E93F5-386D-46C1-AED3-8A7E51F89105}" type="slidenum">
              <a:rPr lang="en-CA" smtClean="0"/>
              <a:t>5</a:t>
            </a:fld>
            <a:endParaRPr lang="en-CA"/>
          </a:p>
        </p:txBody>
      </p:sp>
    </p:spTree>
    <p:extLst>
      <p:ext uri="{BB962C8B-B14F-4D97-AF65-F5344CB8AC3E}">
        <p14:creationId xmlns:p14="http://schemas.microsoft.com/office/powerpoint/2010/main" val="37158279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53</a:t>
            </a:fld>
            <a:endParaRPr lang="en-CA"/>
          </a:p>
        </p:txBody>
      </p:sp>
    </p:spTree>
    <p:extLst>
      <p:ext uri="{BB962C8B-B14F-4D97-AF65-F5344CB8AC3E}">
        <p14:creationId xmlns:p14="http://schemas.microsoft.com/office/powerpoint/2010/main" val="3125959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54</a:t>
            </a:fld>
            <a:endParaRPr lang="en-CA"/>
          </a:p>
        </p:txBody>
      </p:sp>
    </p:spTree>
    <p:extLst>
      <p:ext uri="{BB962C8B-B14F-4D97-AF65-F5344CB8AC3E}">
        <p14:creationId xmlns:p14="http://schemas.microsoft.com/office/powerpoint/2010/main" val="8815315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56</a:t>
            </a:fld>
            <a:endParaRPr lang="en-CA"/>
          </a:p>
        </p:txBody>
      </p:sp>
    </p:spTree>
    <p:extLst>
      <p:ext uri="{BB962C8B-B14F-4D97-AF65-F5344CB8AC3E}">
        <p14:creationId xmlns:p14="http://schemas.microsoft.com/office/powerpoint/2010/main" val="264360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58</a:t>
            </a:fld>
            <a:endParaRPr lang="en-CA"/>
          </a:p>
        </p:txBody>
      </p:sp>
    </p:spTree>
    <p:extLst>
      <p:ext uri="{BB962C8B-B14F-4D97-AF65-F5344CB8AC3E}">
        <p14:creationId xmlns:p14="http://schemas.microsoft.com/office/powerpoint/2010/main" val="12493423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59</a:t>
            </a:fld>
            <a:endParaRPr lang="en-CA"/>
          </a:p>
        </p:txBody>
      </p:sp>
    </p:spTree>
    <p:extLst>
      <p:ext uri="{BB962C8B-B14F-4D97-AF65-F5344CB8AC3E}">
        <p14:creationId xmlns:p14="http://schemas.microsoft.com/office/powerpoint/2010/main" val="16048701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60</a:t>
            </a:fld>
            <a:endParaRPr lang="en-CA"/>
          </a:p>
        </p:txBody>
      </p:sp>
    </p:spTree>
    <p:extLst>
      <p:ext uri="{BB962C8B-B14F-4D97-AF65-F5344CB8AC3E}">
        <p14:creationId xmlns:p14="http://schemas.microsoft.com/office/powerpoint/2010/main" val="1166505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61</a:t>
            </a:fld>
            <a:endParaRPr lang="en-CA"/>
          </a:p>
        </p:txBody>
      </p:sp>
    </p:spTree>
    <p:extLst>
      <p:ext uri="{BB962C8B-B14F-4D97-AF65-F5344CB8AC3E}">
        <p14:creationId xmlns:p14="http://schemas.microsoft.com/office/powerpoint/2010/main" val="27536092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62</a:t>
            </a:fld>
            <a:endParaRPr lang="en-CA"/>
          </a:p>
        </p:txBody>
      </p:sp>
    </p:spTree>
    <p:extLst>
      <p:ext uri="{BB962C8B-B14F-4D97-AF65-F5344CB8AC3E}">
        <p14:creationId xmlns:p14="http://schemas.microsoft.com/office/powerpoint/2010/main" val="35413634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64</a:t>
            </a:fld>
            <a:endParaRPr lang="en-CA"/>
          </a:p>
        </p:txBody>
      </p:sp>
    </p:spTree>
    <p:extLst>
      <p:ext uri="{BB962C8B-B14F-4D97-AF65-F5344CB8AC3E}">
        <p14:creationId xmlns:p14="http://schemas.microsoft.com/office/powerpoint/2010/main" val="13627946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65</a:t>
            </a:fld>
            <a:endParaRPr lang="en-CA"/>
          </a:p>
        </p:txBody>
      </p:sp>
    </p:spTree>
    <p:extLst>
      <p:ext uri="{BB962C8B-B14F-4D97-AF65-F5344CB8AC3E}">
        <p14:creationId xmlns:p14="http://schemas.microsoft.com/office/powerpoint/2010/main" val="196932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Courier New" panose="02070309020205020404" pitchFamily="49" charset="0"/>
              <a:buChar char="o"/>
            </a:pPr>
            <a:endParaRPr lang="en-CA" dirty="0" smtClean="0"/>
          </a:p>
        </p:txBody>
      </p:sp>
      <p:sp>
        <p:nvSpPr>
          <p:cNvPr id="4" name="Slide Number Placeholder 3"/>
          <p:cNvSpPr>
            <a:spLocks noGrp="1"/>
          </p:cNvSpPr>
          <p:nvPr>
            <p:ph type="sldNum" sz="quarter" idx="10"/>
          </p:nvPr>
        </p:nvSpPr>
        <p:spPr/>
        <p:txBody>
          <a:bodyPr/>
          <a:lstStyle/>
          <a:p>
            <a:fld id="{C33E93F5-386D-46C1-AED3-8A7E51F89105}" type="slidenum">
              <a:rPr lang="en-CA" smtClean="0"/>
              <a:t>6</a:t>
            </a:fld>
            <a:endParaRPr lang="en-CA"/>
          </a:p>
        </p:txBody>
      </p:sp>
    </p:spTree>
    <p:extLst>
      <p:ext uri="{BB962C8B-B14F-4D97-AF65-F5344CB8AC3E}">
        <p14:creationId xmlns:p14="http://schemas.microsoft.com/office/powerpoint/2010/main" val="18062385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66</a:t>
            </a:fld>
            <a:endParaRPr lang="en-CA"/>
          </a:p>
        </p:txBody>
      </p:sp>
    </p:spTree>
    <p:extLst>
      <p:ext uri="{BB962C8B-B14F-4D97-AF65-F5344CB8AC3E}">
        <p14:creationId xmlns:p14="http://schemas.microsoft.com/office/powerpoint/2010/main" val="311825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7</a:t>
            </a:fld>
            <a:endParaRPr lang="en-CA"/>
          </a:p>
        </p:txBody>
      </p:sp>
    </p:spTree>
    <p:extLst>
      <p:ext uri="{BB962C8B-B14F-4D97-AF65-F5344CB8AC3E}">
        <p14:creationId xmlns:p14="http://schemas.microsoft.com/office/powerpoint/2010/main" val="2927786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8</a:t>
            </a:fld>
            <a:endParaRPr lang="en-CA"/>
          </a:p>
        </p:txBody>
      </p:sp>
    </p:spTree>
    <p:extLst>
      <p:ext uri="{BB962C8B-B14F-4D97-AF65-F5344CB8AC3E}">
        <p14:creationId xmlns:p14="http://schemas.microsoft.com/office/powerpoint/2010/main" val="213689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9</a:t>
            </a:fld>
            <a:endParaRPr lang="en-CA"/>
          </a:p>
        </p:txBody>
      </p:sp>
    </p:spTree>
    <p:extLst>
      <p:ext uri="{BB962C8B-B14F-4D97-AF65-F5344CB8AC3E}">
        <p14:creationId xmlns:p14="http://schemas.microsoft.com/office/powerpoint/2010/main" val="1623389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a:extLst>
              <a:ext uri="{FF2B5EF4-FFF2-40B4-BE49-F238E27FC236}">
                <a16:creationId xmlns:a16="http://schemas.microsoft.com/office/drawing/2014/main" id="{AB7099E1-DF10-2B41-8532-CAA5267F1F05}"/>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Subtitle 2"/>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26" name="Text Placeholder 21"/>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22" name="Title 1"/>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339672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04841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77800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24703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675933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800528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733153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5FFE8F5B-B518-EC44-A50A-C90EA99081FF}"/>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190239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5070348"/>
          </a:xfrm>
        </p:spPr>
        <p:txBody>
          <a:bodyPr/>
          <a:lstStyle/>
          <a:p>
            <a:endParaRPr lang="en-CA" dirty="0"/>
          </a:p>
        </p:txBody>
      </p:sp>
      <p:sp>
        <p:nvSpPr>
          <p:cNvPr id="7" name="Rectangle 6"/>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5" name="Rectangle 14">
            <a:extLst>
              <a:ext uri="{FF2B5EF4-FFF2-40B4-BE49-F238E27FC236}">
                <a16:creationId xmlns:a16="http://schemas.microsoft.com/office/drawing/2014/main" id="{68443C66-28E3-894E-ADFB-0D0E71F3ABFB}"/>
              </a:ext>
            </a:extLst>
          </p:cNvPr>
          <p:cNvSpPr/>
          <p:nvPr userDrawn="1"/>
        </p:nvSpPr>
        <p:spPr>
          <a:xfrm>
            <a:off x="555453" y="2486498"/>
            <a:ext cx="1496267"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a:extLst>
              <a:ext uri="{FF2B5EF4-FFF2-40B4-BE49-F238E27FC236}">
                <a16:creationId xmlns:a16="http://schemas.microsoft.com/office/drawing/2014/main" id="{A940BA24-46BE-EC46-90EA-EE6B28A526BA}"/>
              </a:ext>
            </a:extLst>
          </p:cNvPr>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17" name="Text Placeholder 21">
            <a:extLst>
              <a:ext uri="{FF2B5EF4-FFF2-40B4-BE49-F238E27FC236}">
                <a16:creationId xmlns:a16="http://schemas.microsoft.com/office/drawing/2014/main" id="{1F1B8A6B-31F6-D24F-9107-3F874DBA32E7}"/>
              </a:ext>
            </a:extLst>
          </p:cNvPr>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8" name="Title 1">
            <a:extLst>
              <a:ext uri="{FF2B5EF4-FFF2-40B4-BE49-F238E27FC236}">
                <a16:creationId xmlns:a16="http://schemas.microsoft.com/office/drawing/2014/main" id="{228A715B-9DE5-CE47-9A7C-B601EA34C3A1}"/>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89930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5FFE8F5B-B518-EC44-A50A-C90EA99081FF}"/>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180155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312373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53296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18840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4233937" y="2511639"/>
            <a:ext cx="676126"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06786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73624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145298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CA" altLang="en-US" dirty="0"/>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8" name="Slide Number Placeholder 1">
            <a:extLst>
              <a:ext uri="{FF2B5EF4-FFF2-40B4-BE49-F238E27FC236}">
                <a16:creationId xmlns:a16="http://schemas.microsoft.com/office/drawing/2014/main" id="{FE7B64DD-F595-6A45-AC73-099B6C2C59B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3" name="MSIPCMContentMarking" descr="{&quot;HashCode&quot;:24906777,&quot;Placement&quot;:&quot;Footer&quot;,&quot;Top&quot;:382.997253,&quot;Left&quot;:0.0,&quot;SlideWidth&quot;:720,&quot;SlideHeight&quot;:405}"/>
          <p:cNvSpPr txBox="1"/>
          <p:nvPr userDrawn="1"/>
        </p:nvSpPr>
        <p:spPr>
          <a:xfrm>
            <a:off x="0" y="4864065"/>
            <a:ext cx="1464679" cy="279435"/>
          </a:xfrm>
          <a:prstGeom prst="rect">
            <a:avLst/>
          </a:prstGeom>
          <a:noFill/>
        </p:spPr>
        <p:txBody>
          <a:bodyPr vert="horz" wrap="square" lIns="0" tIns="0" rIns="0" bIns="0" rtlCol="0" anchor="ctr" anchorCtr="1">
            <a:spAutoFit/>
          </a:bodyPr>
          <a:lstStyle/>
          <a:p>
            <a:pPr algn="l">
              <a:spcBef>
                <a:spcPct val="0"/>
              </a:spcBef>
              <a:spcAft>
                <a:spcPct val="0"/>
              </a:spcAft>
            </a:pPr>
            <a:r>
              <a:rPr lang="en-US" sz="1100" smtClean="0">
                <a:solidFill>
                  <a:srgbClr val="000000"/>
                </a:solidFill>
                <a:latin typeface="Calibri" panose="020F0502020204030204" pitchFamily="34" charset="0"/>
              </a:rPr>
              <a:t>Classification: Public</a:t>
            </a:r>
            <a:endParaRPr lang="en-US" sz="110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95" r:id="rId1"/>
    <p:sldLayoutId id="2147483748" r:id="rId2"/>
    <p:sldLayoutId id="2147483718" r:id="rId3"/>
  </p:sldLayoutIdLst>
  <p:hf hdr="0" ftr="0" dt="0"/>
  <p:txStyles>
    <p:titleStyle>
      <a:lvl1pPr algn="l" rtl="0" eaLnBrk="1" fontAlgn="base" hangingPunct="1">
        <a:spcBef>
          <a:spcPct val="0"/>
        </a:spcBef>
        <a:spcAft>
          <a:spcPct val="0"/>
        </a:spcAft>
        <a:defRPr sz="3200" b="0" kern="1200">
          <a:solidFill>
            <a:srgbClr val="36424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0" algn="l" rtl="0" eaLnBrk="1" fontAlgn="base" hangingPunct="1">
        <a:spcBef>
          <a:spcPct val="0"/>
        </a:spcBef>
        <a:spcAft>
          <a:spcPct val="0"/>
        </a:spcAft>
        <a:defRPr sz="4400">
          <a:solidFill>
            <a:srgbClr val="6A737B"/>
          </a:solidFill>
          <a:latin typeface="Arial" charset="0"/>
          <a:cs typeface="Arial" charset="0"/>
        </a:defRPr>
      </a:lvl6pPr>
      <a:lvl7pPr marL="914400" algn="l" rtl="0" eaLnBrk="1" fontAlgn="base" hangingPunct="1">
        <a:spcBef>
          <a:spcPct val="0"/>
        </a:spcBef>
        <a:spcAft>
          <a:spcPct val="0"/>
        </a:spcAft>
        <a:defRPr sz="4400">
          <a:solidFill>
            <a:srgbClr val="6A737B"/>
          </a:solidFill>
          <a:latin typeface="Arial" charset="0"/>
          <a:cs typeface="Arial" charset="0"/>
        </a:defRPr>
      </a:lvl7pPr>
      <a:lvl8pPr marL="1371600" algn="l" rtl="0" eaLnBrk="1" fontAlgn="base" hangingPunct="1">
        <a:spcBef>
          <a:spcPct val="0"/>
        </a:spcBef>
        <a:spcAft>
          <a:spcPct val="0"/>
        </a:spcAft>
        <a:defRPr sz="4400">
          <a:solidFill>
            <a:srgbClr val="6A737B"/>
          </a:solidFill>
          <a:latin typeface="Arial" charset="0"/>
          <a:cs typeface="Arial" charset="0"/>
        </a:defRPr>
      </a:lvl8pPr>
      <a:lvl9pPr marL="1828800" algn="l" rtl="0" eaLnBrk="1" fontAlgn="base" hangingPunct="1">
        <a:spcBef>
          <a:spcPct val="0"/>
        </a:spcBef>
        <a:spcAft>
          <a:spcPct val="0"/>
        </a:spcAft>
        <a:defRPr sz="4400">
          <a:solidFill>
            <a:srgbClr val="6A737B"/>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36424A"/>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1"/>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4" name="MSIPCMContentMarking" descr="{&quot;HashCode&quot;:24906777,&quot;Placement&quot;:&quot;Footer&quot;,&quot;Top&quot;:382.997253,&quot;Left&quot;:0.0,&quot;SlideWidth&quot;:720,&quot;SlideHeight&quot;:405}"/>
          <p:cNvSpPr txBox="1"/>
          <p:nvPr userDrawn="1"/>
        </p:nvSpPr>
        <p:spPr>
          <a:xfrm>
            <a:off x="0" y="4864065"/>
            <a:ext cx="1464679" cy="279435"/>
          </a:xfrm>
          <a:prstGeom prst="rect">
            <a:avLst/>
          </a:prstGeom>
          <a:noFill/>
        </p:spPr>
        <p:txBody>
          <a:bodyPr vert="horz" wrap="square" lIns="0" tIns="0" rIns="0" bIns="0" rtlCol="0" anchor="ctr" anchorCtr="1">
            <a:spAutoFit/>
          </a:bodyPr>
          <a:lstStyle/>
          <a:p>
            <a:pPr algn="l">
              <a:spcBef>
                <a:spcPct val="0"/>
              </a:spcBef>
              <a:spcAft>
                <a:spcPct val="0"/>
              </a:spcAft>
            </a:pPr>
            <a:r>
              <a:rPr lang="en-US" sz="1100" smtClean="0">
                <a:solidFill>
                  <a:srgbClr val="000000"/>
                </a:solidFill>
                <a:latin typeface="Calibri" panose="020F0502020204030204" pitchFamily="34" charset="0"/>
              </a:rPr>
              <a:t>Classification: Public</a:t>
            </a:r>
            <a:endParaRPr lang="en-US" sz="1100">
              <a:solidFill>
                <a:srgbClr val="000000"/>
              </a:solidFill>
              <a:latin typeface="Calibri" panose="020F0502020204030204" pitchFamily="34" charset="0"/>
            </a:endParaRPr>
          </a:p>
        </p:txBody>
      </p:sp>
    </p:spTree>
    <p:extLst>
      <p:ext uri="{BB962C8B-B14F-4D97-AF65-F5344CB8AC3E}">
        <p14:creationId xmlns:p14="http://schemas.microsoft.com/office/powerpoint/2010/main" val="2344594542"/>
      </p:ext>
    </p:extLst>
  </p:cSld>
  <p:clrMap bg1="lt1" tx1="dk1" bg2="lt2" tx2="dk2" accent1="accent1" accent2="accent2" accent3="accent3" accent4="accent4" accent5="accent5" accent6="accent6" hlink="hlink" folHlink="folHlink"/>
  <p:sldLayoutIdLst>
    <p:sldLayoutId id="2147483746" r:id="rId1"/>
    <p:sldLayoutId id="2147483712" r:id="rId2"/>
    <p:sldLayoutId id="2147483747" r:id="rId3"/>
    <p:sldLayoutId id="2147483750" r:id="rId4"/>
    <p:sldLayoutId id="2147483745" r:id="rId5"/>
    <p:sldLayoutId id="2147483749" r:id="rId6"/>
    <p:sldLayoutId id="2147483751" r:id="rId7"/>
    <p:sldLayoutId id="2147483713" r:id="rId8"/>
    <p:sldLayoutId id="2147483715" r:id="rId9"/>
    <p:sldLayoutId id="2147483716" r:id="rId10"/>
    <p:sldLayoutId id="2147483752" r:id="rId11"/>
    <p:sldLayoutId id="2147483717" r:id="rId12"/>
    <p:sldLayoutId id="2147483753" r:id="rId13"/>
  </p:sldLayoutIdLst>
  <p:hf hdr="0" ftr="0" dt="0"/>
  <p:txStyles>
    <p:title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youtube.com/watch?v=neWtt3sAqMM" TargetMode="External"/><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hyperlink" Target="tel:+18664158690" TargetMode="External"/><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5.xml"/><Relationship Id="rId4" Type="http://schemas.openxmlformats.org/officeDocument/2006/relationships/image" Target="../media/image48.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328" y="1737094"/>
            <a:ext cx="1433523" cy="1433523"/>
          </a:xfrm>
          <a:prstGeom prst="rect">
            <a:avLst/>
          </a:prstGeom>
        </p:spPr>
      </p:pic>
      <p:sp>
        <p:nvSpPr>
          <p:cNvPr id="2" name="Subtitle 1">
            <a:extLst>
              <a:ext uri="{FF2B5EF4-FFF2-40B4-BE49-F238E27FC236}">
                <a16:creationId xmlns:a16="http://schemas.microsoft.com/office/drawing/2014/main" id="{BAA15626-B81F-4245-92E7-9892537DC02F}"/>
              </a:ext>
            </a:extLst>
          </p:cNvPr>
          <p:cNvSpPr>
            <a:spLocks noGrp="1"/>
          </p:cNvSpPr>
          <p:nvPr>
            <p:ph type="subTitle" idx="1"/>
          </p:nvPr>
        </p:nvSpPr>
        <p:spPr/>
        <p:txBody>
          <a:bodyPr>
            <a:normAutofit lnSpcReduction="10000"/>
          </a:bodyPr>
          <a:lstStyle/>
          <a:p>
            <a:r>
              <a:rPr lang="en-US" dirty="0" smtClean="0"/>
              <a:t>Alberta </a:t>
            </a:r>
            <a:r>
              <a:rPr lang="en-US" dirty="0" err="1" smtClean="0"/>
              <a:t>Labour</a:t>
            </a:r>
            <a:r>
              <a:rPr lang="en-US" dirty="0" smtClean="0"/>
              <a:t> and Immigration </a:t>
            </a:r>
            <a:endParaRPr lang="en-US" dirty="0"/>
          </a:p>
        </p:txBody>
      </p:sp>
      <p:sp>
        <p:nvSpPr>
          <p:cNvPr id="3" name="Text Placeholder 2">
            <a:extLst>
              <a:ext uri="{FF2B5EF4-FFF2-40B4-BE49-F238E27FC236}">
                <a16:creationId xmlns:a16="http://schemas.microsoft.com/office/drawing/2014/main" id="{86FBFBF5-861A-DA4C-9417-36B30D9E0567}"/>
              </a:ext>
            </a:extLst>
          </p:cNvPr>
          <p:cNvSpPr>
            <a:spLocks noGrp="1"/>
          </p:cNvSpPr>
          <p:nvPr>
            <p:ph type="body" sz="quarter" idx="12"/>
          </p:nvPr>
        </p:nvSpPr>
        <p:spPr/>
        <p:txBody>
          <a:bodyPr/>
          <a:lstStyle/>
          <a:p>
            <a:endParaRPr lang="en-US" dirty="0"/>
          </a:p>
        </p:txBody>
      </p:sp>
      <p:sp>
        <p:nvSpPr>
          <p:cNvPr id="4" name="Title 3">
            <a:extLst>
              <a:ext uri="{FF2B5EF4-FFF2-40B4-BE49-F238E27FC236}">
                <a16:creationId xmlns:a16="http://schemas.microsoft.com/office/drawing/2014/main" id="{04266AA2-AEFF-B04C-97C3-7CBA51385A93}"/>
              </a:ext>
            </a:extLst>
          </p:cNvPr>
          <p:cNvSpPr>
            <a:spLocks noGrp="1"/>
          </p:cNvSpPr>
          <p:nvPr>
            <p:ph type="ctrTitle"/>
          </p:nvPr>
        </p:nvSpPr>
        <p:spPr>
          <a:xfrm>
            <a:off x="395536" y="710199"/>
            <a:ext cx="5616624" cy="1535074"/>
          </a:xfrm>
        </p:spPr>
        <p:txBody>
          <a:bodyPr/>
          <a:lstStyle/>
          <a:p>
            <a:r>
              <a:rPr lang="en-CA" sz="3200" i="1" dirty="0" smtClean="0"/>
              <a:t>Miyo </a:t>
            </a:r>
            <a:r>
              <a:rPr lang="en-CA" sz="3200" i="1" dirty="0" err="1" smtClean="0"/>
              <a:t>pimatisiwin</a:t>
            </a:r>
            <a:r>
              <a:rPr lang="en-CA" sz="3200" i="1" dirty="0" smtClean="0"/>
              <a:t>: </a:t>
            </a:r>
            <a:r>
              <a:rPr lang="en-CA" sz="3200" dirty="0" smtClean="0"/>
              <a:t>Indigenous workers’ guide to workplace health and safety </a:t>
            </a:r>
            <a:endParaRPr lang="en-US" sz="3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3650" y="3186286"/>
            <a:ext cx="1408669" cy="137713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2160" y="282534"/>
            <a:ext cx="1440160" cy="143352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2949" y="1737094"/>
            <a:ext cx="1433523" cy="143352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2271" y="3186286"/>
            <a:ext cx="1408669" cy="137713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0781" y="282534"/>
            <a:ext cx="1440160" cy="1433523"/>
          </a:xfrm>
          <a:prstGeom prst="rect">
            <a:avLst/>
          </a:prstGeom>
        </p:spPr>
      </p:pic>
    </p:spTree>
    <p:custDataLst>
      <p:tags r:id="rId1"/>
    </p:custDataLst>
    <p:extLst>
      <p:ext uri="{BB962C8B-B14F-4D97-AF65-F5344CB8AC3E}">
        <p14:creationId xmlns:p14="http://schemas.microsoft.com/office/powerpoint/2010/main" val="736491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A2281A5-0AAD-5C43-9874-F8F3A9F5B29A}" type="slidenum">
              <a:rPr lang="en-US" smtClean="0"/>
              <a:pPr/>
              <a:t>10</a:t>
            </a:fld>
            <a:endParaRPr lang="en-US"/>
          </a:p>
        </p:txBody>
      </p:sp>
      <p:graphicFrame>
        <p:nvGraphicFramePr>
          <p:cNvPr id="4" name="Diagram 3"/>
          <p:cNvGraphicFramePr/>
          <p:nvPr>
            <p:extLst>
              <p:ext uri="{D42A27DB-BD31-4B8C-83A1-F6EECF244321}">
                <p14:modId xmlns:p14="http://schemas.microsoft.com/office/powerpoint/2010/main" val="2048383281"/>
              </p:ext>
            </p:extLst>
          </p:nvPr>
        </p:nvGraphicFramePr>
        <p:xfrm>
          <a:off x="827585" y="392460"/>
          <a:ext cx="7344816" cy="4267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2916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Miyo </a:t>
            </a:r>
            <a:r>
              <a:rPr lang="en-CA" dirty="0" err="1" smtClean="0"/>
              <a:t>pimatisiwin</a:t>
            </a:r>
            <a:r>
              <a:rPr lang="en-CA" dirty="0" smtClean="0"/>
              <a:t> in the workplace </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11</a:t>
            </a:fld>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655" t="4783" r="6614" b="5925"/>
          <a:stretch/>
        </p:blipFill>
        <p:spPr>
          <a:xfrm>
            <a:off x="2977580" y="1419622"/>
            <a:ext cx="3199184" cy="3199184"/>
          </a:xfrm>
          <a:prstGeom prst="ellipse">
            <a:avLst/>
          </a:prstGeom>
        </p:spPr>
      </p:pic>
    </p:spTree>
    <p:extLst>
      <p:ext uri="{BB962C8B-B14F-4D97-AF65-F5344CB8AC3E}">
        <p14:creationId xmlns:p14="http://schemas.microsoft.com/office/powerpoint/2010/main" val="1014635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20592F-39E9-9B42-92BC-859AB4C08F32}"/>
              </a:ext>
            </a:extLst>
          </p:cNvPr>
          <p:cNvSpPr>
            <a:spLocks noGrp="1"/>
          </p:cNvSpPr>
          <p:nvPr>
            <p:ph type="sldNum" sz="quarter" idx="4"/>
          </p:nvPr>
        </p:nvSpPr>
        <p:spPr/>
        <p:txBody>
          <a:bodyPr/>
          <a:lstStyle/>
          <a:p>
            <a:fld id="{3A2281A5-0AAD-5C43-9874-F8F3A9F5B29A}" type="slidenum">
              <a:rPr lang="en-US" smtClean="0"/>
              <a:pPr/>
              <a:t>12</a:t>
            </a:fld>
            <a:endParaRPr lang="en-US"/>
          </a:p>
        </p:txBody>
      </p:sp>
      <p:pic>
        <p:nvPicPr>
          <p:cNvPr id="5" name="Picture 4"/>
          <p:cNvPicPr>
            <a:picLocks noChangeAspect="1"/>
          </p:cNvPicPr>
          <p:nvPr/>
        </p:nvPicPr>
        <p:blipFill>
          <a:blip r:embed="rId3"/>
          <a:stretch>
            <a:fillRect/>
          </a:stretch>
        </p:blipFill>
        <p:spPr>
          <a:xfrm>
            <a:off x="2352952" y="381274"/>
            <a:ext cx="4438095" cy="4380952"/>
          </a:xfrm>
          <a:prstGeom prst="rect">
            <a:avLst/>
          </a:prstGeom>
        </p:spPr>
      </p:pic>
    </p:spTree>
    <p:extLst>
      <p:ext uri="{BB962C8B-B14F-4D97-AF65-F5344CB8AC3E}">
        <p14:creationId xmlns:p14="http://schemas.microsoft.com/office/powerpoint/2010/main" val="2952693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04950"/>
            <a:ext cx="7632848" cy="3227040"/>
          </a:xfrm>
        </p:spPr>
        <p:txBody>
          <a:bodyPr/>
          <a:lstStyle/>
          <a:p>
            <a:r>
              <a:rPr lang="en-CA" dirty="0" smtClean="0"/>
              <a:t>In Alberta, the </a:t>
            </a:r>
            <a:r>
              <a:rPr lang="en-CA" i="1" dirty="0" smtClean="0"/>
              <a:t>OHS Act </a:t>
            </a:r>
            <a:r>
              <a:rPr lang="en-CA" dirty="0" smtClean="0"/>
              <a:t>sets general rules to protect and promote the health and safety of workers. </a:t>
            </a:r>
            <a:endParaRPr lang="en-CA" dirty="0"/>
          </a:p>
          <a:p>
            <a:r>
              <a:rPr lang="en-CA" dirty="0" smtClean="0"/>
              <a:t>The OHS Code specifies detailed technical standards and health and safety rules. </a:t>
            </a:r>
          </a:p>
          <a:p>
            <a:r>
              <a:rPr lang="en-CA" dirty="0" smtClean="0"/>
              <a:t>The </a:t>
            </a:r>
            <a:r>
              <a:rPr lang="en-CA" dirty="0"/>
              <a:t>legislation gives the government authority to </a:t>
            </a:r>
            <a:r>
              <a:rPr lang="en-CA" b="1" dirty="0" smtClean="0"/>
              <a:t>enforce</a:t>
            </a:r>
            <a:r>
              <a:rPr lang="en-CA" dirty="0" smtClean="0"/>
              <a:t> those rules.</a:t>
            </a:r>
          </a:p>
          <a:p>
            <a:pPr marL="457200" lvl="1" indent="0">
              <a:buNone/>
            </a:pPr>
            <a:endParaRPr lang="en-CA" dirty="0">
              <a:solidFill>
                <a:srgbClr val="36424A"/>
              </a:solidFill>
            </a:endParaRPr>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OHS legislation</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13</a:t>
            </a:fld>
            <a:endParaRPr lang="en-US" dirty="0"/>
          </a:p>
        </p:txBody>
      </p:sp>
    </p:spTree>
    <p:extLst>
      <p:ext uri="{BB962C8B-B14F-4D97-AF65-F5344CB8AC3E}">
        <p14:creationId xmlns:p14="http://schemas.microsoft.com/office/powerpoint/2010/main" val="2299012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63638"/>
            <a:ext cx="7632848" cy="2859527"/>
          </a:xfrm>
        </p:spPr>
        <p:txBody>
          <a:bodyPr/>
          <a:lstStyle/>
          <a:p>
            <a:r>
              <a:rPr lang="en-CA" dirty="0"/>
              <a:t>OHS legislation </a:t>
            </a:r>
            <a:r>
              <a:rPr lang="en-CA" dirty="0" smtClean="0"/>
              <a:t>helps </a:t>
            </a:r>
            <a:r>
              <a:rPr lang="en-CA" b="1" dirty="0" smtClean="0"/>
              <a:t>prevent</a:t>
            </a:r>
            <a:r>
              <a:rPr lang="en-CA" dirty="0" smtClean="0"/>
              <a:t> workplace incidents, injuries and illnesses.</a:t>
            </a:r>
          </a:p>
          <a:p>
            <a:r>
              <a:rPr lang="en-CA" dirty="0" smtClean="0"/>
              <a:t>You should know that OHS law </a:t>
            </a:r>
            <a:r>
              <a:rPr lang="en-CA" dirty="0"/>
              <a:t>outlines:</a:t>
            </a:r>
            <a:endParaRPr lang="en-CA" i="1" dirty="0"/>
          </a:p>
          <a:p>
            <a:pPr lvl="1"/>
            <a:r>
              <a:rPr lang="en-US" dirty="0"/>
              <a:t>your </a:t>
            </a:r>
            <a:r>
              <a:rPr lang="en-US" dirty="0" smtClean="0"/>
              <a:t>worker </a:t>
            </a:r>
            <a:r>
              <a:rPr lang="en-US" b="1" dirty="0" smtClean="0"/>
              <a:t>rights</a:t>
            </a:r>
            <a:r>
              <a:rPr lang="en-US" dirty="0" smtClean="0"/>
              <a:t>.</a:t>
            </a:r>
          </a:p>
          <a:p>
            <a:pPr lvl="1"/>
            <a:r>
              <a:rPr lang="en-US" dirty="0"/>
              <a:t>y</a:t>
            </a:r>
            <a:r>
              <a:rPr lang="en-US" dirty="0" smtClean="0"/>
              <a:t>our </a:t>
            </a:r>
            <a:r>
              <a:rPr lang="en-US" b="1" dirty="0" smtClean="0"/>
              <a:t>responsibilities</a:t>
            </a:r>
            <a:r>
              <a:rPr lang="en-US" dirty="0" smtClean="0"/>
              <a:t>.</a:t>
            </a:r>
            <a:endParaRPr lang="en-US" dirty="0"/>
          </a:p>
          <a:p>
            <a:pPr lvl="1"/>
            <a:r>
              <a:rPr lang="en-US" dirty="0"/>
              <a:t>the responsibilities of your employer and others at the </a:t>
            </a:r>
            <a:r>
              <a:rPr lang="en-US" dirty="0" smtClean="0"/>
              <a:t>work site.</a:t>
            </a:r>
          </a:p>
          <a:p>
            <a:pPr marL="457200" lvl="1" indent="0">
              <a:buNone/>
            </a:pPr>
            <a:endParaRPr lang="en-US" dirty="0" smtClean="0"/>
          </a:p>
          <a:p>
            <a:pPr lvl="1"/>
            <a:endParaRPr lang="en-US" dirty="0" smtClean="0"/>
          </a:p>
          <a:p>
            <a:pPr lvl="1"/>
            <a:endParaRPr lang="en-US" dirty="0"/>
          </a:p>
          <a:p>
            <a:pPr marL="0" indent="0">
              <a:buNone/>
            </a:pPr>
            <a:endParaRPr lang="en-CA" dirty="0" smtClean="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OHS legislation continued</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14</a:t>
            </a:fld>
            <a:endParaRPr lang="en-US"/>
          </a:p>
        </p:txBody>
      </p:sp>
    </p:spTree>
    <p:extLst>
      <p:ext uri="{BB962C8B-B14F-4D97-AF65-F5344CB8AC3E}">
        <p14:creationId xmlns:p14="http://schemas.microsoft.com/office/powerpoint/2010/main" val="1797503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60748" y="1504950"/>
            <a:ext cx="7632848" cy="3227040"/>
          </a:xfrm>
        </p:spPr>
        <p:txBody>
          <a:bodyPr/>
          <a:lstStyle/>
          <a:p>
            <a:r>
              <a:rPr lang="en-CA" dirty="0" smtClean="0"/>
              <a:t>The </a:t>
            </a:r>
            <a:r>
              <a:rPr lang="en-CA" i="1" dirty="0" smtClean="0"/>
              <a:t>OHS Act </a:t>
            </a:r>
            <a:r>
              <a:rPr lang="en-CA" b="1" dirty="0" smtClean="0"/>
              <a:t>applies</a:t>
            </a:r>
            <a:r>
              <a:rPr lang="en-CA" dirty="0" smtClean="0"/>
              <a:t> to most workers in Alberta</a:t>
            </a:r>
            <a:r>
              <a:rPr lang="en-CA" dirty="0" smtClean="0">
                <a:solidFill>
                  <a:srgbClr val="36424A"/>
                </a:solidFill>
              </a:rPr>
              <a:t>.</a:t>
            </a:r>
            <a:endParaRPr lang="en-CA" dirty="0" smtClean="0"/>
          </a:p>
          <a:p>
            <a:r>
              <a:rPr lang="en-CA" dirty="0" smtClean="0"/>
              <a:t>The </a:t>
            </a:r>
            <a:r>
              <a:rPr lang="en-CA" i="1" dirty="0" smtClean="0"/>
              <a:t>Canada Labour Code </a:t>
            </a:r>
            <a:r>
              <a:rPr lang="en-CA" dirty="0" smtClean="0"/>
              <a:t>protects those working in a federally regulated workplace.</a:t>
            </a:r>
          </a:p>
          <a:p>
            <a:pPr lvl="1"/>
            <a:endParaRPr lang="en-CA" dirty="0" smtClean="0"/>
          </a:p>
          <a:p>
            <a:pPr marL="0" indent="0">
              <a:buNone/>
            </a:pPr>
            <a:endParaRPr lang="en-US" dirty="0" smtClean="0"/>
          </a:p>
          <a:p>
            <a:pPr lvl="1"/>
            <a:endParaRPr lang="en-US" dirty="0"/>
          </a:p>
          <a:p>
            <a:pPr lvl="1"/>
            <a:endParaRPr lang="en-CA" dirty="0">
              <a:solidFill>
                <a:srgbClr val="36424A"/>
              </a:solidFill>
            </a:endParaRPr>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Does the OHS Act apply to me?</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15</a:t>
            </a:fld>
            <a:endParaRPr lang="en-US" dirty="0"/>
          </a:p>
        </p:txBody>
      </p:sp>
    </p:spTree>
    <p:extLst>
      <p:ext uri="{BB962C8B-B14F-4D97-AF65-F5344CB8AC3E}">
        <p14:creationId xmlns:p14="http://schemas.microsoft.com/office/powerpoint/2010/main" val="2296796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2281A5-0AAD-5C43-9874-F8F3A9F5B29A}" type="slidenum">
              <a:rPr lang="en-US" smtClean="0"/>
              <a:pPr/>
              <a:t>16</a:t>
            </a:fld>
            <a:endParaRPr lang="en-US"/>
          </a:p>
        </p:txBody>
      </p:sp>
      <p:pic>
        <p:nvPicPr>
          <p:cNvPr id="7" name="Content Placeholder 6"/>
          <p:cNvPicPr>
            <a:picLocks noGrp="1" noChangeAspect="1"/>
          </p:cNvPicPr>
          <p:nvPr>
            <p:ph idx="1"/>
          </p:nvPr>
        </p:nvPicPr>
        <p:blipFill>
          <a:blip r:embed="rId2"/>
          <a:stretch>
            <a:fillRect/>
          </a:stretch>
        </p:blipFill>
        <p:spPr>
          <a:xfrm>
            <a:off x="2411760" y="47054"/>
            <a:ext cx="4156454" cy="3820840"/>
          </a:xfrm>
          <a:prstGeom prst="rect">
            <a:avLst/>
          </a:prstGeom>
        </p:spPr>
      </p:pic>
      <p:sp>
        <p:nvSpPr>
          <p:cNvPr id="8" name="TextBox 7"/>
          <p:cNvSpPr txBox="1"/>
          <p:nvPr/>
        </p:nvSpPr>
        <p:spPr>
          <a:xfrm>
            <a:off x="1259632" y="3867894"/>
            <a:ext cx="6336704" cy="369332"/>
          </a:xfrm>
          <a:prstGeom prst="rect">
            <a:avLst/>
          </a:prstGeom>
          <a:noFill/>
        </p:spPr>
        <p:txBody>
          <a:bodyPr wrap="square" rtlCol="0">
            <a:spAutoFit/>
          </a:bodyPr>
          <a:lstStyle/>
          <a:p>
            <a:r>
              <a:rPr lang="en-US" dirty="0"/>
              <a:t>North American Occupational Safety and Health (NAOSH) </a:t>
            </a:r>
            <a:r>
              <a:rPr lang="en-US" dirty="0" smtClean="0"/>
              <a:t>week</a:t>
            </a:r>
            <a:endParaRPr lang="en-US" dirty="0"/>
          </a:p>
        </p:txBody>
      </p:sp>
    </p:spTree>
    <p:extLst>
      <p:ext uri="{BB962C8B-B14F-4D97-AF65-F5344CB8AC3E}">
        <p14:creationId xmlns:p14="http://schemas.microsoft.com/office/powerpoint/2010/main" val="3963006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A2281A5-0AAD-5C43-9874-F8F3A9F5B29A}" type="slidenum">
              <a:rPr lang="en-US" smtClean="0"/>
              <a:pPr/>
              <a:t>17</a:t>
            </a:fld>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770" t="3413" r="5308" b="4447"/>
          <a:stretch/>
        </p:blipFill>
        <p:spPr>
          <a:xfrm>
            <a:off x="2164904" y="297290"/>
            <a:ext cx="4395835" cy="4434700"/>
          </a:xfrm>
          <a:prstGeom prst="ellipse">
            <a:avLst/>
          </a:prstGeom>
        </p:spPr>
      </p:pic>
    </p:spTree>
    <p:extLst>
      <p:ext uri="{BB962C8B-B14F-4D97-AF65-F5344CB8AC3E}">
        <p14:creationId xmlns:p14="http://schemas.microsoft.com/office/powerpoint/2010/main" val="3754727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869B029-114C-C741-9A17-79CC76323D74}"/>
              </a:ext>
            </a:extLst>
          </p:cNvPr>
          <p:cNvSpPr>
            <a:spLocks noGrp="1"/>
          </p:cNvSpPr>
          <p:nvPr>
            <p:ph type="subTitle" idx="1"/>
          </p:nvPr>
        </p:nvSpPr>
        <p:spPr/>
        <p:txBody>
          <a:bodyPr/>
          <a:lstStyle/>
          <a:p>
            <a:r>
              <a:rPr lang="en-US" dirty="0" smtClean="0"/>
              <a:t>A safe and healthy workplace is everyone’s responsibility </a:t>
            </a:r>
            <a:endParaRPr lang="en-US" dirty="0"/>
          </a:p>
        </p:txBody>
      </p:sp>
      <p:sp>
        <p:nvSpPr>
          <p:cNvPr id="3" name="Slide Number Placeholder 2">
            <a:extLst>
              <a:ext uri="{FF2B5EF4-FFF2-40B4-BE49-F238E27FC236}">
                <a16:creationId xmlns:a16="http://schemas.microsoft.com/office/drawing/2014/main" id="{421F4D89-B844-2445-90E2-E98A119D0F7C}"/>
              </a:ext>
            </a:extLst>
          </p:cNvPr>
          <p:cNvSpPr>
            <a:spLocks noGrp="1"/>
          </p:cNvSpPr>
          <p:nvPr>
            <p:ph type="sldNum" sz="quarter" idx="4"/>
          </p:nvPr>
        </p:nvSpPr>
        <p:spPr/>
        <p:txBody>
          <a:bodyPr/>
          <a:lstStyle/>
          <a:p>
            <a:fld id="{3A2281A5-0AAD-5C43-9874-F8F3A9F5B29A}" type="slidenum">
              <a:rPr lang="en-US" smtClean="0"/>
              <a:pPr/>
              <a:t>18</a:t>
            </a:fld>
            <a:endParaRPr lang="en-US"/>
          </a:p>
        </p:txBody>
      </p:sp>
    </p:spTree>
    <p:extLst>
      <p:ext uri="{BB962C8B-B14F-4D97-AF65-F5344CB8AC3E}">
        <p14:creationId xmlns:p14="http://schemas.microsoft.com/office/powerpoint/2010/main" val="1689981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Work site parties and responsibilities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19</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5150" y="1574800"/>
            <a:ext cx="2943225" cy="2943225"/>
          </a:xfrm>
          <a:prstGeom prst="rect">
            <a:avLst/>
          </a:prstGeom>
        </p:spPr>
      </p:pic>
    </p:spTree>
    <p:extLst>
      <p:ext uri="{BB962C8B-B14F-4D97-AF65-F5344CB8AC3E}">
        <p14:creationId xmlns:p14="http://schemas.microsoft.com/office/powerpoint/2010/main" val="3938679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p:txBody>
          <a:bodyPr/>
          <a:lstStyle/>
          <a:p>
            <a:pPr marL="0" indent="0" algn="ctr">
              <a:buNone/>
            </a:pPr>
            <a:r>
              <a:rPr lang="en-US" i="1" dirty="0" err="1"/>
              <a:t>Aanin</a:t>
            </a:r>
            <a:r>
              <a:rPr lang="en-US" dirty="0"/>
              <a:t> (</a:t>
            </a:r>
            <a:r>
              <a:rPr lang="en-US" dirty="0" err="1"/>
              <a:t>Saulteaux</a:t>
            </a:r>
            <a:r>
              <a:rPr lang="en-US" dirty="0"/>
              <a:t>)</a:t>
            </a:r>
          </a:p>
          <a:p>
            <a:pPr marL="0" indent="0" algn="ctr">
              <a:buNone/>
            </a:pPr>
            <a:r>
              <a:rPr lang="en-US" i="1" dirty="0" err="1"/>
              <a:t>Tanisi</a:t>
            </a:r>
            <a:r>
              <a:rPr lang="en-US" dirty="0"/>
              <a:t> (Cree)</a:t>
            </a:r>
          </a:p>
          <a:p>
            <a:pPr marL="0" indent="0" algn="ctr">
              <a:buNone/>
            </a:pPr>
            <a:r>
              <a:rPr lang="en-US" i="1" dirty="0" err="1"/>
              <a:t>Tanshi</a:t>
            </a:r>
            <a:r>
              <a:rPr lang="en-US" dirty="0"/>
              <a:t> (</a:t>
            </a:r>
            <a:r>
              <a:rPr lang="en-US" dirty="0" err="1"/>
              <a:t>Michif</a:t>
            </a:r>
            <a:r>
              <a:rPr lang="en-US" dirty="0"/>
              <a:t>)</a:t>
            </a:r>
          </a:p>
          <a:p>
            <a:pPr marL="0" indent="0" algn="ctr">
              <a:buNone/>
            </a:pPr>
            <a:r>
              <a:rPr lang="en-US" i="1" dirty="0"/>
              <a:t>Oki</a:t>
            </a:r>
            <a:r>
              <a:rPr lang="en-US" dirty="0"/>
              <a:t> (Blackfoot)</a:t>
            </a:r>
          </a:p>
          <a:p>
            <a:pPr marL="0" indent="0" algn="ctr">
              <a:buNone/>
            </a:pPr>
            <a:r>
              <a:rPr lang="en-US" i="1" dirty="0"/>
              <a:t>Aba </a:t>
            </a:r>
            <a:r>
              <a:rPr lang="en-US" i="1" dirty="0" err="1"/>
              <a:t>washded</a:t>
            </a:r>
            <a:r>
              <a:rPr lang="en-US" i="1" dirty="0"/>
              <a:t> </a:t>
            </a:r>
            <a:r>
              <a:rPr lang="en-US" dirty="0"/>
              <a:t>(</a:t>
            </a:r>
            <a:r>
              <a:rPr lang="en-US" dirty="0" err="1"/>
              <a:t>Nakota</a:t>
            </a:r>
            <a:r>
              <a:rPr lang="en-US" dirty="0"/>
              <a:t>)</a:t>
            </a:r>
          </a:p>
          <a:p>
            <a:pPr marL="0" indent="0" algn="ctr">
              <a:buNone/>
            </a:pPr>
            <a:r>
              <a:rPr lang="en-US" i="1" dirty="0"/>
              <a:t>Je aa </a:t>
            </a:r>
            <a:r>
              <a:rPr lang="en-US" i="1" dirty="0" err="1"/>
              <a:t>haanach’e</a:t>
            </a:r>
            <a:r>
              <a:rPr lang="en-US" i="1" dirty="0"/>
              <a:t> </a:t>
            </a:r>
            <a:r>
              <a:rPr lang="en-US" dirty="0"/>
              <a:t>(Dene)  </a:t>
            </a:r>
          </a:p>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smtClean="0"/>
              <a:t>Welcome and territorial </a:t>
            </a:r>
            <a:r>
              <a:rPr lang="en-US" dirty="0"/>
              <a:t>a</a:t>
            </a:r>
            <a:r>
              <a:rPr lang="en-US" dirty="0" smtClean="0"/>
              <a:t>cknowledgement</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2</a:t>
            </a:fld>
            <a:endParaRPr lang="en-US"/>
          </a:p>
        </p:txBody>
      </p:sp>
    </p:spTree>
    <p:extLst>
      <p:ext uri="{BB962C8B-B14F-4D97-AF65-F5344CB8AC3E}">
        <p14:creationId xmlns:p14="http://schemas.microsoft.com/office/powerpoint/2010/main" val="572063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238944" y="1187525"/>
            <a:ext cx="8676456" cy="3544465"/>
          </a:xfrm>
        </p:spPr>
        <p:txBody>
          <a:bodyPr/>
          <a:lstStyle/>
          <a:p>
            <a:r>
              <a:rPr lang="en-CA" sz="1800" dirty="0" smtClean="0">
                <a:solidFill>
                  <a:srgbClr val="36424A"/>
                </a:solidFill>
              </a:rPr>
              <a:t>Protecting yourself, coworkers and others at the work site.</a:t>
            </a:r>
          </a:p>
          <a:p>
            <a:r>
              <a:rPr lang="en-CA" sz="1800" dirty="0">
                <a:solidFill>
                  <a:srgbClr val="36424A"/>
                </a:solidFill>
              </a:rPr>
              <a:t>A</a:t>
            </a:r>
            <a:r>
              <a:rPr lang="en-CA" sz="1800" dirty="0" smtClean="0">
                <a:solidFill>
                  <a:srgbClr val="36424A"/>
                </a:solidFill>
              </a:rPr>
              <a:t>sking for training if you do not know how to do something.</a:t>
            </a:r>
          </a:p>
          <a:p>
            <a:r>
              <a:rPr lang="en-CA" sz="1800" dirty="0" smtClean="0">
                <a:solidFill>
                  <a:srgbClr val="36424A"/>
                </a:solidFill>
              </a:rPr>
              <a:t>Immediately reporting danger or unsafe working conditions to your supervisor or employer.</a:t>
            </a:r>
          </a:p>
          <a:p>
            <a:r>
              <a:rPr lang="en-CA" sz="1800" dirty="0">
                <a:solidFill>
                  <a:srgbClr val="36424A"/>
                </a:solidFill>
              </a:rPr>
              <a:t>C</a:t>
            </a:r>
            <a:r>
              <a:rPr lang="en-CA" sz="1800" dirty="0" smtClean="0">
                <a:solidFill>
                  <a:srgbClr val="36424A"/>
                </a:solidFill>
              </a:rPr>
              <a:t>orrect usage and wear of personal protective equipment (PPE).</a:t>
            </a:r>
          </a:p>
          <a:p>
            <a:r>
              <a:rPr lang="en-CA" sz="1800" dirty="0">
                <a:solidFill>
                  <a:srgbClr val="36424A"/>
                </a:solidFill>
              </a:rPr>
              <a:t>N</a:t>
            </a:r>
            <a:r>
              <a:rPr lang="en-CA" sz="1800" dirty="0" smtClean="0">
                <a:solidFill>
                  <a:srgbClr val="36424A"/>
                </a:solidFill>
              </a:rPr>
              <a:t>ot causing or participating in harassment or violence.</a:t>
            </a:r>
          </a:p>
          <a:p>
            <a:r>
              <a:rPr lang="en-CA" sz="1800" dirty="0">
                <a:solidFill>
                  <a:srgbClr val="36424A"/>
                </a:solidFill>
              </a:rPr>
              <a:t>C</a:t>
            </a:r>
            <a:r>
              <a:rPr lang="en-CA" sz="1800" dirty="0" smtClean="0">
                <a:solidFill>
                  <a:srgbClr val="36424A"/>
                </a:solidFill>
              </a:rPr>
              <a:t>ooperating with your employer by following health and safety rules for your job.</a:t>
            </a:r>
          </a:p>
          <a:p>
            <a:r>
              <a:rPr lang="en-US" sz="1800" dirty="0" smtClean="0">
                <a:solidFill>
                  <a:srgbClr val="36424A"/>
                </a:solidFill>
              </a:rPr>
              <a:t>Telling your supervisor or employer if you have an issue that could affect your ability to work safely. </a:t>
            </a:r>
          </a:p>
          <a:p>
            <a:r>
              <a:rPr lang="en-US" sz="1800" dirty="0" smtClean="0">
                <a:solidFill>
                  <a:srgbClr val="36424A"/>
                </a:solidFill>
              </a:rPr>
              <a:t>Only doing dangerous work if you are competent to do so, or are directly supervised by a worker who is.</a:t>
            </a:r>
            <a:endParaRPr lang="en-US" sz="1800" dirty="0">
              <a:solidFill>
                <a:srgbClr val="36424A"/>
              </a:solidFill>
            </a:endParaRPr>
          </a:p>
          <a:p>
            <a:endParaRPr lang="en-CA" dirty="0"/>
          </a:p>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a:xfrm>
            <a:off x="238944" y="441121"/>
            <a:ext cx="8219256" cy="569218"/>
          </a:xfrm>
        </p:spPr>
        <p:txBody>
          <a:bodyPr/>
          <a:lstStyle/>
          <a:p>
            <a:r>
              <a:rPr lang="en-CA" dirty="0" smtClean="0"/>
              <a:t>Worker responsibilities include</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20</a:t>
            </a:fld>
            <a:endParaRPr lang="en-US"/>
          </a:p>
        </p:txBody>
      </p:sp>
    </p:spTree>
    <p:extLst>
      <p:ext uri="{BB962C8B-B14F-4D97-AF65-F5344CB8AC3E}">
        <p14:creationId xmlns:p14="http://schemas.microsoft.com/office/powerpoint/2010/main" val="2492674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04950"/>
            <a:ext cx="7632848" cy="3371056"/>
          </a:xfrm>
        </p:spPr>
        <p:txBody>
          <a:bodyPr/>
          <a:lstStyle/>
          <a:p>
            <a:r>
              <a:rPr lang="en-CA" dirty="0" smtClean="0"/>
              <a:t>An employer is someone who: </a:t>
            </a:r>
          </a:p>
          <a:p>
            <a:pPr lvl="1"/>
            <a:r>
              <a:rPr lang="en-CA" dirty="0">
                <a:solidFill>
                  <a:srgbClr val="36424A"/>
                </a:solidFill>
              </a:rPr>
              <a:t>i</a:t>
            </a:r>
            <a:r>
              <a:rPr lang="en-CA" dirty="0" smtClean="0">
                <a:solidFill>
                  <a:srgbClr val="36424A"/>
                </a:solidFill>
              </a:rPr>
              <a:t>s self employed.</a:t>
            </a:r>
          </a:p>
          <a:p>
            <a:pPr lvl="1"/>
            <a:r>
              <a:rPr lang="en-CA" dirty="0">
                <a:solidFill>
                  <a:srgbClr val="36424A"/>
                </a:solidFill>
              </a:rPr>
              <a:t>e</a:t>
            </a:r>
            <a:r>
              <a:rPr lang="en-CA" dirty="0" smtClean="0">
                <a:solidFill>
                  <a:srgbClr val="36424A"/>
                </a:solidFill>
              </a:rPr>
              <a:t>mploys or engages one ore more workers. </a:t>
            </a:r>
          </a:p>
          <a:p>
            <a:pPr lvl="1"/>
            <a:r>
              <a:rPr lang="en-CA" dirty="0" smtClean="0">
                <a:solidFill>
                  <a:srgbClr val="36424A"/>
                </a:solidFill>
              </a:rPr>
              <a:t>is a designated employer representative.</a:t>
            </a:r>
          </a:p>
          <a:p>
            <a:pPr lvl="1"/>
            <a:r>
              <a:rPr lang="en-CA" dirty="0" smtClean="0">
                <a:solidFill>
                  <a:srgbClr val="36424A"/>
                </a:solidFill>
              </a:rPr>
              <a:t>oversees workers’ health and safety for a corporation or employer. </a:t>
            </a:r>
            <a:endParaRPr lang="en-CA" dirty="0" smtClean="0"/>
          </a:p>
          <a:p>
            <a:endParaRPr lang="en-CA" dirty="0"/>
          </a:p>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Employer definition</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21</a:t>
            </a:fld>
            <a:endParaRPr lang="en-US"/>
          </a:p>
        </p:txBody>
      </p:sp>
    </p:spTree>
    <p:extLst>
      <p:ext uri="{BB962C8B-B14F-4D97-AF65-F5344CB8AC3E}">
        <p14:creationId xmlns:p14="http://schemas.microsoft.com/office/powerpoint/2010/main" val="2950633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04950"/>
            <a:ext cx="7632848" cy="3371056"/>
          </a:xfrm>
        </p:spPr>
        <p:txBody>
          <a:bodyPr/>
          <a:lstStyle/>
          <a:p>
            <a:r>
              <a:rPr lang="en-CA" dirty="0" smtClean="0"/>
              <a:t>A supervisor is someone who: </a:t>
            </a:r>
          </a:p>
          <a:p>
            <a:pPr lvl="1"/>
            <a:r>
              <a:rPr lang="en-CA" dirty="0">
                <a:solidFill>
                  <a:srgbClr val="36424A"/>
                </a:solidFill>
              </a:rPr>
              <a:t>h</a:t>
            </a:r>
            <a:r>
              <a:rPr lang="en-CA" dirty="0" smtClean="0">
                <a:solidFill>
                  <a:srgbClr val="36424A"/>
                </a:solidFill>
              </a:rPr>
              <a:t>as charge of a work site or authority over workers. </a:t>
            </a:r>
            <a:endParaRPr lang="en-CA" dirty="0"/>
          </a:p>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Supervisor definition</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22</a:t>
            </a:fld>
            <a:endParaRPr lang="en-US"/>
          </a:p>
        </p:txBody>
      </p:sp>
    </p:spTree>
    <p:extLst>
      <p:ext uri="{BB962C8B-B14F-4D97-AF65-F5344CB8AC3E}">
        <p14:creationId xmlns:p14="http://schemas.microsoft.com/office/powerpoint/2010/main" val="67514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7544" y="1275606"/>
            <a:ext cx="3628206" cy="3456383"/>
          </a:xfrm>
        </p:spPr>
        <p:txBody>
          <a:bodyPr/>
          <a:lstStyle/>
          <a:p>
            <a:r>
              <a:rPr lang="en-CA" dirty="0" smtClean="0"/>
              <a:t>protects </a:t>
            </a:r>
            <a:r>
              <a:rPr lang="en-CA" dirty="0"/>
              <a:t>and </a:t>
            </a:r>
            <a:r>
              <a:rPr lang="en-CA" dirty="0" smtClean="0"/>
              <a:t>tells you </a:t>
            </a:r>
            <a:r>
              <a:rPr lang="en-CA" dirty="0"/>
              <a:t>about the hazards of your </a:t>
            </a:r>
            <a:r>
              <a:rPr lang="en-CA" dirty="0" smtClean="0"/>
              <a:t>job</a:t>
            </a:r>
          </a:p>
          <a:p>
            <a:r>
              <a:rPr lang="en-US" dirty="0"/>
              <a:t>ensures you are </a:t>
            </a:r>
            <a:r>
              <a:rPr lang="en-US" dirty="0" smtClean="0"/>
              <a:t>adequately trained </a:t>
            </a:r>
            <a:r>
              <a:rPr lang="en-US" dirty="0"/>
              <a:t>to do your work </a:t>
            </a:r>
            <a:r>
              <a:rPr lang="en-US" dirty="0" smtClean="0"/>
              <a:t>safely</a:t>
            </a:r>
          </a:p>
          <a:p>
            <a:r>
              <a:rPr lang="en-CA" dirty="0" smtClean="0"/>
              <a:t>protects </a:t>
            </a:r>
            <a:r>
              <a:rPr lang="en-CA" dirty="0"/>
              <a:t>you from workplace harassment and </a:t>
            </a:r>
            <a:r>
              <a:rPr lang="en-CA" dirty="0" smtClean="0"/>
              <a:t>violence</a:t>
            </a:r>
          </a:p>
          <a:p>
            <a:r>
              <a:rPr lang="en-CA" dirty="0" smtClean="0"/>
              <a:t>provides </a:t>
            </a:r>
            <a:r>
              <a:rPr lang="en-CA" dirty="0"/>
              <a:t>knowledgeable and qualified </a:t>
            </a:r>
            <a:r>
              <a:rPr lang="en-CA" dirty="0" smtClean="0"/>
              <a:t>supervision</a:t>
            </a:r>
          </a:p>
          <a:p>
            <a:r>
              <a:rPr lang="en-CA" dirty="0" smtClean="0"/>
              <a:t>resolves </a:t>
            </a:r>
            <a:r>
              <a:rPr lang="en-CA" dirty="0"/>
              <a:t>health and safety concerns in a timely manner</a:t>
            </a:r>
          </a:p>
          <a:p>
            <a:endParaRPr lang="en-US" dirty="0"/>
          </a:p>
        </p:txBody>
      </p:sp>
      <p:sp>
        <p:nvSpPr>
          <p:cNvPr id="3" name="Content Placeholder 2"/>
          <p:cNvSpPr>
            <a:spLocks noGrp="1"/>
          </p:cNvSpPr>
          <p:nvPr>
            <p:ph sz="half" idx="2"/>
          </p:nvPr>
        </p:nvSpPr>
        <p:spPr>
          <a:xfrm>
            <a:off x="5039544" y="1275607"/>
            <a:ext cx="3628206" cy="3168352"/>
          </a:xfrm>
        </p:spPr>
        <p:txBody>
          <a:bodyPr/>
          <a:lstStyle/>
          <a:p>
            <a:pPr lvl="0"/>
            <a:r>
              <a:rPr lang="en-US" dirty="0" smtClean="0"/>
              <a:t>makes </a:t>
            </a:r>
            <a:r>
              <a:rPr lang="en-US" dirty="0"/>
              <a:t>sure you do your work safely and follow all health and safety rules </a:t>
            </a:r>
            <a:endParaRPr lang="en-US" dirty="0" smtClean="0"/>
          </a:p>
          <a:p>
            <a:pPr lvl="0"/>
            <a:r>
              <a:rPr lang="en-US" dirty="0" smtClean="0"/>
              <a:t>their workers aren’t subject to and don’t participate in violence or harassment </a:t>
            </a:r>
          </a:p>
          <a:p>
            <a:pPr lvl="0"/>
            <a:r>
              <a:rPr lang="en-US" dirty="0"/>
              <a:t>e</a:t>
            </a:r>
            <a:r>
              <a:rPr lang="en-US" dirty="0" smtClean="0"/>
              <a:t>nsures you know the hazards of your work area </a:t>
            </a:r>
          </a:p>
          <a:p>
            <a:pPr lvl="0"/>
            <a:r>
              <a:rPr lang="en-US" dirty="0" smtClean="0"/>
              <a:t>reports </a:t>
            </a:r>
            <a:r>
              <a:rPr lang="en-US" dirty="0"/>
              <a:t>all health and safety concerns to the right people</a:t>
            </a:r>
          </a:p>
          <a:p>
            <a:pPr lvl="1"/>
            <a:endParaRPr lang="en-US" dirty="0"/>
          </a:p>
        </p:txBody>
      </p:sp>
      <p:sp>
        <p:nvSpPr>
          <p:cNvPr id="4" name="Title 3"/>
          <p:cNvSpPr>
            <a:spLocks noGrp="1"/>
          </p:cNvSpPr>
          <p:nvPr>
            <p:ph type="title"/>
          </p:nvPr>
        </p:nvSpPr>
        <p:spPr>
          <a:xfrm>
            <a:off x="4891175" y="267494"/>
            <a:ext cx="3924944" cy="569218"/>
          </a:xfrm>
        </p:spPr>
        <p:txBody>
          <a:bodyPr/>
          <a:lstStyle/>
          <a:p>
            <a:pPr lvl="0">
              <a:spcBef>
                <a:spcPct val="20000"/>
              </a:spcBef>
            </a:pPr>
            <a:r>
              <a:rPr lang="en-CA" sz="2400" dirty="0" smtClean="0">
                <a:solidFill>
                  <a:prstClr val="white"/>
                </a:solidFill>
                <a:ea typeface="+mn-ea"/>
              </a:rPr>
              <a:t>Supervisor </a:t>
            </a:r>
            <a:r>
              <a:rPr lang="en-CA" sz="2400" dirty="0">
                <a:solidFill>
                  <a:prstClr val="white"/>
                </a:solidFill>
                <a:ea typeface="+mn-ea"/>
              </a:rPr>
              <a:t>responsibilities </a:t>
            </a:r>
            <a:endParaRPr lang="en-US" sz="2400" dirty="0">
              <a:solidFill>
                <a:prstClr val="white"/>
              </a:solidFill>
              <a:ea typeface="+mn-ea"/>
            </a:endParaRPr>
          </a:p>
        </p:txBody>
      </p:sp>
      <p:sp>
        <p:nvSpPr>
          <p:cNvPr id="5" name="Text Placeholder 4"/>
          <p:cNvSpPr>
            <a:spLocks noGrp="1"/>
          </p:cNvSpPr>
          <p:nvPr>
            <p:ph type="body" sz="quarter" idx="10"/>
          </p:nvPr>
        </p:nvSpPr>
        <p:spPr>
          <a:xfrm>
            <a:off x="467544" y="362397"/>
            <a:ext cx="3628206" cy="575469"/>
          </a:xfrm>
        </p:spPr>
        <p:txBody>
          <a:bodyPr/>
          <a:lstStyle/>
          <a:p>
            <a:r>
              <a:rPr lang="en-CA" sz="2400" dirty="0" smtClean="0"/>
              <a:t>Employer responsibilities </a:t>
            </a:r>
            <a:endParaRPr lang="en-US" sz="2400" dirty="0"/>
          </a:p>
        </p:txBody>
      </p:sp>
      <p:sp>
        <p:nvSpPr>
          <p:cNvPr id="6" name="Slide Number Placeholder 5"/>
          <p:cNvSpPr>
            <a:spLocks noGrp="1"/>
          </p:cNvSpPr>
          <p:nvPr>
            <p:ph type="sldNum" sz="quarter" idx="4"/>
          </p:nvPr>
        </p:nvSpPr>
        <p:spPr/>
        <p:txBody>
          <a:bodyPr/>
          <a:lstStyle/>
          <a:p>
            <a:fld id="{3A2281A5-0AAD-5C43-9874-F8F3A9F5B29A}" type="slidenum">
              <a:rPr lang="en-US" smtClean="0"/>
              <a:pPr/>
              <a:t>23</a:t>
            </a:fld>
            <a:endParaRPr lang="en-US"/>
          </a:p>
        </p:txBody>
      </p:sp>
    </p:spTree>
    <p:extLst>
      <p:ext uri="{BB962C8B-B14F-4D97-AF65-F5344CB8AC3E}">
        <p14:creationId xmlns:p14="http://schemas.microsoft.com/office/powerpoint/2010/main" val="486836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544724" y="1441401"/>
            <a:ext cx="8064896" cy="3074565"/>
          </a:xfrm>
        </p:spPr>
        <p:txBody>
          <a:bodyPr/>
          <a:lstStyle/>
          <a:p>
            <a:r>
              <a:rPr lang="en-CA" dirty="0" smtClean="0"/>
              <a:t>You have the right to a safe, fair and healthy workplace. </a:t>
            </a:r>
          </a:p>
          <a:p>
            <a:r>
              <a:rPr lang="en-CA" dirty="0" smtClean="0"/>
              <a:t>As a worker, you have the right to:</a:t>
            </a:r>
          </a:p>
          <a:p>
            <a:pPr lvl="1"/>
            <a:r>
              <a:rPr lang="en-CA" b="1" dirty="0"/>
              <a:t>k</a:t>
            </a:r>
            <a:r>
              <a:rPr lang="en-CA" b="1" dirty="0" smtClean="0"/>
              <a:t>now</a:t>
            </a:r>
            <a:r>
              <a:rPr lang="en-CA" dirty="0" smtClean="0"/>
              <a:t>.</a:t>
            </a:r>
            <a:r>
              <a:rPr lang="en-CA" b="1" dirty="0" smtClean="0"/>
              <a:t> </a:t>
            </a:r>
          </a:p>
          <a:p>
            <a:pPr lvl="1"/>
            <a:r>
              <a:rPr lang="en-CA" b="1" dirty="0"/>
              <a:t>p</a:t>
            </a:r>
            <a:r>
              <a:rPr lang="en-CA" b="1" dirty="0" smtClean="0"/>
              <a:t>articipate</a:t>
            </a:r>
            <a:r>
              <a:rPr lang="en-CA" dirty="0" smtClean="0"/>
              <a:t>.</a:t>
            </a:r>
            <a:r>
              <a:rPr lang="en-CA" b="1" dirty="0" smtClean="0"/>
              <a:t> </a:t>
            </a:r>
          </a:p>
          <a:p>
            <a:pPr lvl="1"/>
            <a:r>
              <a:rPr lang="en-CA" b="1" dirty="0"/>
              <a:t>r</a:t>
            </a:r>
            <a:r>
              <a:rPr lang="en-CA" b="1" dirty="0" smtClean="0"/>
              <a:t>efuse unsafe work. </a:t>
            </a:r>
          </a:p>
          <a:p>
            <a:pPr>
              <a:buFont typeface="Arial" panose="020B0604020202020204" pitchFamily="34" charset="0"/>
              <a:buChar char="•"/>
            </a:pPr>
            <a:r>
              <a:rPr lang="en-CA" dirty="0" smtClean="0">
                <a:solidFill>
                  <a:srgbClr val="36424A"/>
                </a:solidFill>
              </a:rPr>
              <a:t>Under OHS laws, you cannot be disciplined for using your rights.</a:t>
            </a:r>
            <a:endParaRPr lang="en-CA" dirty="0">
              <a:solidFill>
                <a:srgbClr val="36424A"/>
              </a:solidFill>
            </a:endParaRPr>
          </a:p>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Worker rights  </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24</a:t>
            </a:fld>
            <a:endParaRPr lang="en-US"/>
          </a:p>
        </p:txBody>
      </p:sp>
    </p:spTree>
    <p:extLst>
      <p:ext uri="{BB962C8B-B14F-4D97-AF65-F5344CB8AC3E}">
        <p14:creationId xmlns:p14="http://schemas.microsoft.com/office/powerpoint/2010/main" val="2967245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A2281A5-0AAD-5C43-9874-F8F3A9F5B29A}" type="slidenum">
              <a:rPr lang="en-US" smtClean="0"/>
              <a:pPr/>
              <a:t>25</a:t>
            </a:fld>
            <a:endParaRPr lang="en-US"/>
          </a:p>
        </p:txBody>
      </p:sp>
      <p:sp>
        <p:nvSpPr>
          <p:cNvPr id="5" name="Title 2"/>
          <p:cNvSpPr txBox="1">
            <a:spLocks/>
          </p:cNvSpPr>
          <p:nvPr/>
        </p:nvSpPr>
        <p:spPr>
          <a:xfrm>
            <a:off x="611560" y="630990"/>
            <a:ext cx="8219256" cy="569218"/>
          </a:xfrm>
          <a:prstGeom prst="rect">
            <a:avLst/>
          </a:prstGeom>
        </p:spPr>
        <p:txBody>
          <a:bodyPr/>
          <a:lst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a:lstStyle>
          <a:p>
            <a:r>
              <a:rPr lang="en-CA" dirty="0" smtClean="0">
                <a:solidFill>
                  <a:schemeClr val="accent5"/>
                </a:solidFill>
              </a:rPr>
              <a:t>Worker rights (activity #1) </a:t>
            </a:r>
            <a:endParaRPr lang="en-US" dirty="0">
              <a:solidFill>
                <a:schemeClr val="accent5"/>
              </a:solidFill>
            </a:endParaRPr>
          </a:p>
        </p:txBody>
      </p:sp>
      <p:sp>
        <p:nvSpPr>
          <p:cNvPr id="8" name="TextBox 7"/>
          <p:cNvSpPr txBox="1"/>
          <p:nvPr/>
        </p:nvSpPr>
        <p:spPr>
          <a:xfrm>
            <a:off x="539552" y="1717003"/>
            <a:ext cx="7848872"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5"/>
                </a:solidFill>
                <a:latin typeface="Arial" panose="020B0604020202020204" pitchFamily="34" charset="0"/>
                <a:cs typeface="Arial" panose="020B0604020202020204" pitchFamily="34" charset="0"/>
              </a:rPr>
              <a:t>Using the three worker rights organize the cards under each category: </a:t>
            </a:r>
            <a:endParaRPr lang="en-CA" sz="2400" dirty="0">
              <a:solidFill>
                <a:schemeClr val="accent5"/>
              </a:solidFill>
              <a:latin typeface="Arial" panose="020B0604020202020204" pitchFamily="34" charset="0"/>
              <a:cs typeface="Arial" panose="020B0604020202020204" pitchFamily="34" charset="0"/>
            </a:endParaRPr>
          </a:p>
          <a:p>
            <a:pPr marL="742950" lvl="1" indent="-285750" eaLnBrk="0" hangingPunct="0">
              <a:spcBef>
                <a:spcPct val="20000"/>
              </a:spcBef>
              <a:buFont typeface="Arial" charset="0"/>
              <a:buChar char="–"/>
            </a:pPr>
            <a:r>
              <a:rPr lang="en-CA" sz="2000" dirty="0">
                <a:solidFill>
                  <a:schemeClr val="accent5"/>
                </a:solidFill>
                <a:latin typeface="Arial" panose="020B0604020202020204" pitchFamily="34" charset="0"/>
                <a:cs typeface="Arial" panose="020B0604020202020204" pitchFamily="34" charset="0"/>
              </a:rPr>
              <a:t>right to </a:t>
            </a:r>
            <a:r>
              <a:rPr lang="en-CA" sz="2000" dirty="0" smtClean="0">
                <a:solidFill>
                  <a:schemeClr val="accent5"/>
                </a:solidFill>
                <a:latin typeface="Arial" panose="020B0604020202020204" pitchFamily="34" charset="0"/>
                <a:cs typeface="Arial" panose="020B0604020202020204" pitchFamily="34" charset="0"/>
              </a:rPr>
              <a:t>know.</a:t>
            </a:r>
            <a:endParaRPr lang="en-CA" sz="2000" dirty="0">
              <a:solidFill>
                <a:schemeClr val="accent5"/>
              </a:solidFill>
              <a:latin typeface="Arial" panose="020B0604020202020204" pitchFamily="34" charset="0"/>
              <a:cs typeface="Arial" panose="020B0604020202020204" pitchFamily="34" charset="0"/>
            </a:endParaRPr>
          </a:p>
          <a:p>
            <a:pPr marL="742950" lvl="1" indent="-285750" eaLnBrk="0" hangingPunct="0">
              <a:spcBef>
                <a:spcPct val="20000"/>
              </a:spcBef>
              <a:buFont typeface="Arial" charset="0"/>
              <a:buChar char="–"/>
            </a:pPr>
            <a:r>
              <a:rPr lang="en-CA" sz="2000" dirty="0">
                <a:solidFill>
                  <a:schemeClr val="accent5"/>
                </a:solidFill>
                <a:latin typeface="Arial" panose="020B0604020202020204" pitchFamily="34" charset="0"/>
                <a:cs typeface="Arial" panose="020B0604020202020204" pitchFamily="34" charset="0"/>
              </a:rPr>
              <a:t>right to </a:t>
            </a:r>
            <a:r>
              <a:rPr lang="en-CA" sz="2000" dirty="0" smtClean="0">
                <a:solidFill>
                  <a:schemeClr val="accent5"/>
                </a:solidFill>
                <a:latin typeface="Arial" panose="020B0604020202020204" pitchFamily="34" charset="0"/>
                <a:cs typeface="Arial" panose="020B0604020202020204" pitchFamily="34" charset="0"/>
              </a:rPr>
              <a:t>participate. </a:t>
            </a:r>
            <a:endParaRPr lang="en-CA" sz="2000" dirty="0">
              <a:solidFill>
                <a:schemeClr val="accent5"/>
              </a:solidFill>
              <a:latin typeface="Arial" panose="020B0604020202020204" pitchFamily="34" charset="0"/>
              <a:cs typeface="Arial" panose="020B0604020202020204" pitchFamily="34" charset="0"/>
            </a:endParaRPr>
          </a:p>
          <a:p>
            <a:pPr marL="742950" lvl="1" indent="-285750" eaLnBrk="0" hangingPunct="0">
              <a:spcBef>
                <a:spcPct val="20000"/>
              </a:spcBef>
              <a:buFont typeface="Arial" charset="0"/>
              <a:buChar char="–"/>
            </a:pPr>
            <a:r>
              <a:rPr lang="en-CA" sz="2000" dirty="0">
                <a:solidFill>
                  <a:schemeClr val="accent5"/>
                </a:solidFill>
                <a:latin typeface="Arial" panose="020B0604020202020204" pitchFamily="34" charset="0"/>
                <a:cs typeface="Arial" panose="020B0604020202020204" pitchFamily="34" charset="0"/>
              </a:rPr>
              <a:t>right to refuse unsafe </a:t>
            </a:r>
            <a:r>
              <a:rPr lang="en-CA" sz="2000" dirty="0" smtClean="0">
                <a:solidFill>
                  <a:schemeClr val="accent5"/>
                </a:solidFill>
                <a:latin typeface="Arial" panose="020B0604020202020204" pitchFamily="34" charset="0"/>
                <a:cs typeface="Arial" panose="020B0604020202020204" pitchFamily="34" charset="0"/>
              </a:rPr>
              <a:t>work. </a:t>
            </a:r>
            <a:endParaRPr lang="en-US" sz="2000" dirty="0">
              <a:solidFill>
                <a:schemeClr val="accent5"/>
              </a:solidFill>
              <a:latin typeface="Arial" panose="020B0604020202020204" pitchFamily="34" charset="0"/>
              <a:cs typeface="Arial" panose="020B0604020202020204" pitchFamily="34" charset="0"/>
            </a:endParaRPr>
          </a:p>
          <a:p>
            <a:endParaRPr lang="en-US" sz="2400" dirty="0" smtClean="0">
              <a:solidFill>
                <a:schemeClr val="accent5"/>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67544" y="1275606"/>
            <a:ext cx="813690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431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A2281A5-0AAD-5C43-9874-F8F3A9F5B29A}" type="slidenum">
              <a:rPr lang="en-US" smtClean="0"/>
              <a:pPr/>
              <a:t>26</a:t>
            </a:fld>
            <a:endParaRPr lang="en-US"/>
          </a:p>
        </p:txBody>
      </p:sp>
      <p:sp>
        <p:nvSpPr>
          <p:cNvPr id="4" name="Subtitle 1"/>
          <p:cNvSpPr>
            <a:spLocks noGrp="1"/>
          </p:cNvSpPr>
          <p:nvPr>
            <p:ph type="subTitle" idx="1"/>
          </p:nvPr>
        </p:nvSpPr>
        <p:spPr/>
        <p:txBody>
          <a:bodyPr/>
          <a:lstStyle/>
          <a:p>
            <a:r>
              <a:rPr lang="en-CA" b="1" dirty="0" smtClean="0"/>
              <a:t>10 minute break</a:t>
            </a:r>
            <a:endParaRPr lang="en-US" b="1" dirty="0"/>
          </a:p>
        </p:txBody>
      </p:sp>
    </p:spTree>
    <p:extLst>
      <p:ext uri="{BB962C8B-B14F-4D97-AF65-F5344CB8AC3E}">
        <p14:creationId xmlns:p14="http://schemas.microsoft.com/office/powerpoint/2010/main" val="277877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A2281A5-0AAD-5C43-9874-F8F3A9F5B29A}" type="slidenum">
              <a:rPr lang="en-US" smtClean="0"/>
              <a:pPr/>
              <a:t>27</a:t>
            </a:fld>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012" t="5646" r="8802" b="6054"/>
          <a:stretch/>
        </p:blipFill>
        <p:spPr>
          <a:xfrm>
            <a:off x="2771800" y="843558"/>
            <a:ext cx="3541331" cy="3600000"/>
          </a:xfrm>
          <a:prstGeom prst="ellipse">
            <a:avLst/>
          </a:prstGeom>
        </p:spPr>
      </p:pic>
    </p:spTree>
    <p:extLst>
      <p:ext uri="{BB962C8B-B14F-4D97-AF65-F5344CB8AC3E}">
        <p14:creationId xmlns:p14="http://schemas.microsoft.com/office/powerpoint/2010/main" val="3254171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28278"/>
            <a:ext cx="9252520" cy="6100961"/>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3" name="Slide Number Placeholder 2">
            <a:extLst>
              <a:ext uri="{FF2B5EF4-FFF2-40B4-BE49-F238E27FC236}">
                <a16:creationId xmlns:a16="http://schemas.microsoft.com/office/drawing/2014/main" id="{CF968B60-4F3E-D34F-AE41-0DC0DE08A1F4}"/>
              </a:ext>
            </a:extLst>
          </p:cNvPr>
          <p:cNvSpPr>
            <a:spLocks noGrp="1"/>
          </p:cNvSpPr>
          <p:nvPr>
            <p:ph type="sldNum" sz="quarter" idx="4"/>
          </p:nvPr>
        </p:nvSpPr>
        <p:spPr/>
        <p:txBody>
          <a:bodyPr/>
          <a:lstStyle/>
          <a:p>
            <a:fld id="{3A2281A5-0AAD-5C43-9874-F8F3A9F5B29A}" type="slidenum">
              <a:rPr lang="en-US" smtClean="0"/>
              <a:pPr/>
              <a:t>28</a:t>
            </a:fld>
            <a:endParaRPr lang="en-US"/>
          </a:p>
        </p:txBody>
      </p:sp>
    </p:spTree>
    <p:extLst>
      <p:ext uri="{BB962C8B-B14F-4D97-AF65-F5344CB8AC3E}">
        <p14:creationId xmlns:p14="http://schemas.microsoft.com/office/powerpoint/2010/main" val="3223654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60748" y="1347614"/>
            <a:ext cx="7771692" cy="3384376"/>
          </a:xfrm>
        </p:spPr>
        <p:txBody>
          <a:bodyPr/>
          <a:lstStyle/>
          <a:p>
            <a:r>
              <a:rPr lang="en-CA" dirty="0">
                <a:solidFill>
                  <a:srgbClr val="36424A"/>
                </a:solidFill>
              </a:rPr>
              <a:t>W</a:t>
            </a:r>
            <a:r>
              <a:rPr lang="en-CA" dirty="0" smtClean="0">
                <a:solidFill>
                  <a:srgbClr val="36424A"/>
                </a:solidFill>
              </a:rPr>
              <a:t>hat are my health and safety rights and responsibilities?</a:t>
            </a:r>
          </a:p>
          <a:p>
            <a:r>
              <a:rPr lang="en-CA" dirty="0">
                <a:solidFill>
                  <a:srgbClr val="36424A"/>
                </a:solidFill>
              </a:rPr>
              <a:t>W</a:t>
            </a:r>
            <a:r>
              <a:rPr lang="en-CA" dirty="0" smtClean="0">
                <a:solidFill>
                  <a:srgbClr val="36424A"/>
                </a:solidFill>
              </a:rPr>
              <a:t>hat are the specific hazards of my job?</a:t>
            </a:r>
          </a:p>
          <a:p>
            <a:r>
              <a:rPr lang="en-CA" dirty="0">
                <a:solidFill>
                  <a:srgbClr val="36424A"/>
                </a:solidFill>
              </a:rPr>
              <a:t>C</a:t>
            </a:r>
            <a:r>
              <a:rPr lang="en-CA" dirty="0" smtClean="0">
                <a:solidFill>
                  <a:srgbClr val="36424A"/>
                </a:solidFill>
              </a:rPr>
              <a:t>an you show me how to </a:t>
            </a:r>
            <a:r>
              <a:rPr lang="en-CA" dirty="0">
                <a:solidFill>
                  <a:srgbClr val="36424A"/>
                </a:solidFill>
              </a:rPr>
              <a:t>safely </a:t>
            </a:r>
            <a:r>
              <a:rPr lang="en-CA" dirty="0" smtClean="0">
                <a:solidFill>
                  <a:srgbClr val="36424A"/>
                </a:solidFill>
              </a:rPr>
              <a:t>use this equipment?</a:t>
            </a:r>
          </a:p>
          <a:p>
            <a:r>
              <a:rPr lang="en-CA" dirty="0">
                <a:solidFill>
                  <a:srgbClr val="36424A"/>
                </a:solidFill>
              </a:rPr>
              <a:t>C</a:t>
            </a:r>
            <a:r>
              <a:rPr lang="en-CA" dirty="0" smtClean="0">
                <a:solidFill>
                  <a:srgbClr val="36424A"/>
                </a:solidFill>
              </a:rPr>
              <a:t>an you show me how to</a:t>
            </a:r>
            <a:r>
              <a:rPr lang="en-CA" dirty="0">
                <a:solidFill>
                  <a:srgbClr val="36424A"/>
                </a:solidFill>
              </a:rPr>
              <a:t> properly</a:t>
            </a:r>
            <a:r>
              <a:rPr lang="en-CA" dirty="0" smtClean="0">
                <a:solidFill>
                  <a:srgbClr val="36424A"/>
                </a:solidFill>
              </a:rPr>
              <a:t> wear PPE? </a:t>
            </a:r>
          </a:p>
          <a:p>
            <a:r>
              <a:rPr lang="en-CA" dirty="0">
                <a:solidFill>
                  <a:srgbClr val="36424A"/>
                </a:solidFill>
              </a:rPr>
              <a:t>W</a:t>
            </a:r>
            <a:r>
              <a:rPr lang="en-CA" dirty="0" smtClean="0">
                <a:solidFill>
                  <a:srgbClr val="36424A"/>
                </a:solidFill>
              </a:rPr>
              <a:t>hat procedures do I follow if an emergency happens?</a:t>
            </a:r>
            <a:endParaRPr lang="en-CA" dirty="0"/>
          </a:p>
          <a:p>
            <a:endParaRPr lang="en-CA" dirty="0" smtClean="0"/>
          </a:p>
          <a:p>
            <a:endParaRPr lang="en-CA" dirty="0" smtClean="0"/>
          </a:p>
          <a:p>
            <a:endParaRPr lang="en-CA" dirty="0" smtClean="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Safety tip: ask questions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29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129" y="339502"/>
            <a:ext cx="573311" cy="573311"/>
          </a:xfrm>
          <a:prstGeom prst="rect">
            <a:avLst/>
          </a:prstGeom>
        </p:spPr>
      </p:pic>
    </p:spTree>
    <p:extLst>
      <p:ext uri="{BB962C8B-B14F-4D97-AF65-F5344CB8AC3E}">
        <p14:creationId xmlns:p14="http://schemas.microsoft.com/office/powerpoint/2010/main" val="2798015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smtClean="0"/>
              <a:t>Housekeeping</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3</a:t>
            </a:fld>
            <a:endParaRPr lang="en-US"/>
          </a:p>
        </p:txBody>
      </p:sp>
      <p:grpSp>
        <p:nvGrpSpPr>
          <p:cNvPr id="5" name="Group 4">
            <a:extLst>
              <a:ext uri="{FF2B5EF4-FFF2-40B4-BE49-F238E27FC236}">
                <a16:creationId xmlns:a16="http://schemas.microsoft.com/office/drawing/2014/main" id="{D52936C1-AEDB-4494-A0A2-E29475C6A28B}"/>
              </a:ext>
            </a:extLst>
          </p:cNvPr>
          <p:cNvGrpSpPr/>
          <p:nvPr/>
        </p:nvGrpSpPr>
        <p:grpSpPr>
          <a:xfrm>
            <a:off x="1070435" y="1397614"/>
            <a:ext cx="7013473" cy="2844987"/>
            <a:chOff x="687094" y="99038"/>
            <a:chExt cx="10786480" cy="6648115"/>
          </a:xfrm>
        </p:grpSpPr>
        <p:pic>
          <p:nvPicPr>
            <p:cNvPr id="6" name="Picture 5" descr="A clock on the front&#10;&#10;Description automatically generated">
              <a:extLst>
                <a:ext uri="{FF2B5EF4-FFF2-40B4-BE49-F238E27FC236}">
                  <a16:creationId xmlns:a16="http://schemas.microsoft.com/office/drawing/2014/main" id="{F3C10E9B-31A4-4B93-8288-5169DB797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1672" y="2608387"/>
              <a:ext cx="1336114" cy="1683294"/>
            </a:xfrm>
            <a:prstGeom prst="rect">
              <a:avLst/>
            </a:prstGeom>
          </p:spPr>
        </p:pic>
        <p:pic>
          <p:nvPicPr>
            <p:cNvPr id="8" name="Picture 7" descr="A picture containing indoor, sitting&#10;&#10;Description automatically generated">
              <a:extLst>
                <a:ext uri="{FF2B5EF4-FFF2-40B4-BE49-F238E27FC236}">
                  <a16:creationId xmlns:a16="http://schemas.microsoft.com/office/drawing/2014/main" id="{8113BEB9-D2E3-4DAE-9E1B-79B3527A42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4157" y="4950866"/>
              <a:ext cx="2128932" cy="1796287"/>
            </a:xfrm>
            <a:prstGeom prst="rect">
              <a:avLst/>
            </a:prstGeom>
          </p:spPr>
        </p:pic>
        <p:grpSp>
          <p:nvGrpSpPr>
            <p:cNvPr id="9" name="Group 8">
              <a:extLst>
                <a:ext uri="{FF2B5EF4-FFF2-40B4-BE49-F238E27FC236}">
                  <a16:creationId xmlns:a16="http://schemas.microsoft.com/office/drawing/2014/main" id="{EB28EC1F-5B55-4C24-8825-FEF8671690FF}"/>
                </a:ext>
              </a:extLst>
            </p:cNvPr>
            <p:cNvGrpSpPr/>
            <p:nvPr/>
          </p:nvGrpSpPr>
          <p:grpSpPr>
            <a:xfrm>
              <a:off x="1393118" y="507898"/>
              <a:ext cx="2914885" cy="3525781"/>
              <a:chOff x="1234437" y="200004"/>
              <a:chExt cx="2914885" cy="3525781"/>
            </a:xfrm>
          </p:grpSpPr>
          <p:grpSp>
            <p:nvGrpSpPr>
              <p:cNvPr id="76" name="Group 4">
                <a:extLst>
                  <a:ext uri="{FF2B5EF4-FFF2-40B4-BE49-F238E27FC236}">
                    <a16:creationId xmlns:a16="http://schemas.microsoft.com/office/drawing/2014/main" id="{3511284F-8C70-4238-B1BE-12BE2AE8FD3D}"/>
                  </a:ext>
                </a:extLst>
              </p:cNvPr>
              <p:cNvGrpSpPr>
                <a:grpSpLocks noChangeAspect="1"/>
              </p:cNvGrpSpPr>
              <p:nvPr/>
            </p:nvGrpSpPr>
            <p:grpSpPr bwMode="auto">
              <a:xfrm>
                <a:off x="1234437" y="200004"/>
                <a:ext cx="2914885" cy="3525781"/>
                <a:chOff x="1921" y="-502"/>
                <a:chExt cx="3884" cy="4698"/>
              </a:xfrm>
              <a:effectLst>
                <a:outerShdw blurRad="190500" dist="165100" dir="3600000" algn="tl" rotWithShape="0">
                  <a:prstClr val="black">
                    <a:alpha val="31000"/>
                  </a:prstClr>
                </a:outerShdw>
              </a:effectLst>
            </p:grpSpPr>
            <p:sp>
              <p:nvSpPr>
                <p:cNvPr id="78" name="AutoShape 3">
                  <a:extLst>
                    <a:ext uri="{FF2B5EF4-FFF2-40B4-BE49-F238E27FC236}">
                      <a16:creationId xmlns:a16="http://schemas.microsoft.com/office/drawing/2014/main" id="{719D5E36-16C7-462C-93F8-9CEA7DEF4067}"/>
                    </a:ext>
                  </a:extLst>
                </p:cNvPr>
                <p:cNvSpPr>
                  <a:spLocks noChangeAspect="1" noChangeArrowheads="1" noTextEdit="1"/>
                </p:cNvSpPr>
                <p:nvPr/>
              </p:nvSpPr>
              <p:spPr bwMode="auto">
                <a:xfrm>
                  <a:off x="1921" y="124"/>
                  <a:ext cx="3838" cy="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9" name="Freeform 5">
                  <a:extLst>
                    <a:ext uri="{FF2B5EF4-FFF2-40B4-BE49-F238E27FC236}">
                      <a16:creationId xmlns:a16="http://schemas.microsoft.com/office/drawing/2014/main" id="{DA7FAFEF-1C3A-4FC4-9AEB-C20F90EE6A73}"/>
                    </a:ext>
                  </a:extLst>
                </p:cNvPr>
                <p:cNvSpPr>
                  <a:spLocks/>
                </p:cNvSpPr>
                <p:nvPr/>
              </p:nvSpPr>
              <p:spPr bwMode="auto">
                <a:xfrm>
                  <a:off x="1969" y="-502"/>
                  <a:ext cx="3836" cy="3172"/>
                </a:xfrm>
                <a:custGeom>
                  <a:avLst/>
                  <a:gdLst>
                    <a:gd name="T0" fmla="*/ 3370 w 3836"/>
                    <a:gd name="T1" fmla="*/ 0 h 3172"/>
                    <a:gd name="T2" fmla="*/ 2928 w 3836"/>
                    <a:gd name="T3" fmla="*/ 38 h 3172"/>
                    <a:gd name="T4" fmla="*/ 2150 w 3836"/>
                    <a:gd name="T5" fmla="*/ 90 h 3172"/>
                    <a:gd name="T6" fmla="*/ 1502 w 3836"/>
                    <a:gd name="T7" fmla="*/ 122 h 3172"/>
                    <a:gd name="T8" fmla="*/ 982 w 3836"/>
                    <a:gd name="T9" fmla="*/ 136 h 3172"/>
                    <a:gd name="T10" fmla="*/ 580 w 3836"/>
                    <a:gd name="T11" fmla="*/ 138 h 3172"/>
                    <a:gd name="T12" fmla="*/ 288 w 3836"/>
                    <a:gd name="T13" fmla="*/ 132 h 3172"/>
                    <a:gd name="T14" fmla="*/ 44 w 3836"/>
                    <a:gd name="T15" fmla="*/ 120 h 3172"/>
                    <a:gd name="T16" fmla="*/ 84 w 3836"/>
                    <a:gd name="T17" fmla="*/ 696 h 3172"/>
                    <a:gd name="T18" fmla="*/ 152 w 3836"/>
                    <a:gd name="T19" fmla="*/ 680 h 3172"/>
                    <a:gd name="T20" fmla="*/ 292 w 3836"/>
                    <a:gd name="T21" fmla="*/ 656 h 3172"/>
                    <a:gd name="T22" fmla="*/ 432 w 3836"/>
                    <a:gd name="T23" fmla="*/ 638 h 3172"/>
                    <a:gd name="T24" fmla="*/ 576 w 3836"/>
                    <a:gd name="T25" fmla="*/ 628 h 3172"/>
                    <a:gd name="T26" fmla="*/ 648 w 3836"/>
                    <a:gd name="T27" fmla="*/ 628 h 3172"/>
                    <a:gd name="T28" fmla="*/ 772 w 3836"/>
                    <a:gd name="T29" fmla="*/ 630 h 3172"/>
                    <a:gd name="T30" fmla="*/ 896 w 3836"/>
                    <a:gd name="T31" fmla="*/ 640 h 3172"/>
                    <a:gd name="T32" fmla="*/ 1018 w 3836"/>
                    <a:gd name="T33" fmla="*/ 656 h 3172"/>
                    <a:gd name="T34" fmla="*/ 1136 w 3836"/>
                    <a:gd name="T35" fmla="*/ 678 h 3172"/>
                    <a:gd name="T36" fmla="*/ 1254 w 3836"/>
                    <a:gd name="T37" fmla="*/ 706 h 3172"/>
                    <a:gd name="T38" fmla="*/ 1370 w 3836"/>
                    <a:gd name="T39" fmla="*/ 740 h 3172"/>
                    <a:gd name="T40" fmla="*/ 1484 w 3836"/>
                    <a:gd name="T41" fmla="*/ 780 h 3172"/>
                    <a:gd name="T42" fmla="*/ 1594 w 3836"/>
                    <a:gd name="T43" fmla="*/ 824 h 3172"/>
                    <a:gd name="T44" fmla="*/ 1704 w 3836"/>
                    <a:gd name="T45" fmla="*/ 876 h 3172"/>
                    <a:gd name="T46" fmla="*/ 1810 w 3836"/>
                    <a:gd name="T47" fmla="*/ 930 h 3172"/>
                    <a:gd name="T48" fmla="*/ 1912 w 3836"/>
                    <a:gd name="T49" fmla="*/ 992 h 3172"/>
                    <a:gd name="T50" fmla="*/ 2012 w 3836"/>
                    <a:gd name="T51" fmla="*/ 1056 h 3172"/>
                    <a:gd name="T52" fmla="*/ 2110 w 3836"/>
                    <a:gd name="T53" fmla="*/ 1128 h 3172"/>
                    <a:gd name="T54" fmla="*/ 2204 w 3836"/>
                    <a:gd name="T55" fmla="*/ 1202 h 3172"/>
                    <a:gd name="T56" fmla="*/ 2294 w 3836"/>
                    <a:gd name="T57" fmla="*/ 1282 h 3172"/>
                    <a:gd name="T58" fmla="*/ 2382 w 3836"/>
                    <a:gd name="T59" fmla="*/ 1366 h 3172"/>
                    <a:gd name="T60" fmla="*/ 2466 w 3836"/>
                    <a:gd name="T61" fmla="*/ 1454 h 3172"/>
                    <a:gd name="T62" fmla="*/ 2546 w 3836"/>
                    <a:gd name="T63" fmla="*/ 1546 h 3172"/>
                    <a:gd name="T64" fmla="*/ 2622 w 3836"/>
                    <a:gd name="T65" fmla="*/ 1640 h 3172"/>
                    <a:gd name="T66" fmla="*/ 2694 w 3836"/>
                    <a:gd name="T67" fmla="*/ 1740 h 3172"/>
                    <a:gd name="T68" fmla="*/ 2762 w 3836"/>
                    <a:gd name="T69" fmla="*/ 1844 h 3172"/>
                    <a:gd name="T70" fmla="*/ 2826 w 3836"/>
                    <a:gd name="T71" fmla="*/ 1950 h 3172"/>
                    <a:gd name="T72" fmla="*/ 2886 w 3836"/>
                    <a:gd name="T73" fmla="*/ 2060 h 3172"/>
                    <a:gd name="T74" fmla="*/ 2940 w 3836"/>
                    <a:gd name="T75" fmla="*/ 2174 h 3172"/>
                    <a:gd name="T76" fmla="*/ 2990 w 3836"/>
                    <a:gd name="T77" fmla="*/ 2290 h 3172"/>
                    <a:gd name="T78" fmla="*/ 3036 w 3836"/>
                    <a:gd name="T79" fmla="*/ 2408 h 3172"/>
                    <a:gd name="T80" fmla="*/ 3076 w 3836"/>
                    <a:gd name="T81" fmla="*/ 2530 h 3172"/>
                    <a:gd name="T82" fmla="*/ 3110 w 3836"/>
                    <a:gd name="T83" fmla="*/ 2654 h 3172"/>
                    <a:gd name="T84" fmla="*/ 3140 w 3836"/>
                    <a:gd name="T85" fmla="*/ 2780 h 3172"/>
                    <a:gd name="T86" fmla="*/ 3166 w 3836"/>
                    <a:gd name="T87" fmla="*/ 2908 h 3172"/>
                    <a:gd name="T88" fmla="*/ 3184 w 3836"/>
                    <a:gd name="T89" fmla="*/ 3040 h 3172"/>
                    <a:gd name="T90" fmla="*/ 3198 w 3836"/>
                    <a:gd name="T91" fmla="*/ 3172 h 3172"/>
                    <a:gd name="T92" fmla="*/ 3246 w 3836"/>
                    <a:gd name="T93" fmla="*/ 3130 h 3172"/>
                    <a:gd name="T94" fmla="*/ 3326 w 3836"/>
                    <a:gd name="T95" fmla="*/ 3050 h 3172"/>
                    <a:gd name="T96" fmla="*/ 3386 w 3836"/>
                    <a:gd name="T97" fmla="*/ 2970 h 3172"/>
                    <a:gd name="T98" fmla="*/ 3432 w 3836"/>
                    <a:gd name="T99" fmla="*/ 2896 h 3172"/>
                    <a:gd name="T100" fmla="*/ 3462 w 3836"/>
                    <a:gd name="T101" fmla="*/ 2822 h 3172"/>
                    <a:gd name="T102" fmla="*/ 3482 w 3836"/>
                    <a:gd name="T103" fmla="*/ 2754 h 3172"/>
                    <a:gd name="T104" fmla="*/ 3488 w 3836"/>
                    <a:gd name="T105" fmla="*/ 2690 h 3172"/>
                    <a:gd name="T106" fmla="*/ 3488 w 3836"/>
                    <a:gd name="T107" fmla="*/ 2630 h 3172"/>
                    <a:gd name="T108" fmla="*/ 3480 w 3836"/>
                    <a:gd name="T109" fmla="*/ 2574 h 3172"/>
                    <a:gd name="T110" fmla="*/ 3466 w 3836"/>
                    <a:gd name="T111" fmla="*/ 2524 h 3172"/>
                    <a:gd name="T112" fmla="*/ 3438 w 3836"/>
                    <a:gd name="T113" fmla="*/ 2460 h 3172"/>
                    <a:gd name="T114" fmla="*/ 3402 w 3836"/>
                    <a:gd name="T115" fmla="*/ 2400 h 3172"/>
                    <a:gd name="T116" fmla="*/ 3372 w 3836"/>
                    <a:gd name="T117" fmla="*/ 2362 h 3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36" h="3172">
                      <a:moveTo>
                        <a:pt x="3836" y="2016"/>
                      </a:moveTo>
                      <a:lnTo>
                        <a:pt x="3370" y="0"/>
                      </a:lnTo>
                      <a:lnTo>
                        <a:pt x="3370" y="0"/>
                      </a:lnTo>
                      <a:lnTo>
                        <a:pt x="2928" y="38"/>
                      </a:lnTo>
                      <a:lnTo>
                        <a:pt x="2522" y="66"/>
                      </a:lnTo>
                      <a:lnTo>
                        <a:pt x="2150" y="90"/>
                      </a:lnTo>
                      <a:lnTo>
                        <a:pt x="1810" y="108"/>
                      </a:lnTo>
                      <a:lnTo>
                        <a:pt x="1502" y="122"/>
                      </a:lnTo>
                      <a:lnTo>
                        <a:pt x="1226" y="130"/>
                      </a:lnTo>
                      <a:lnTo>
                        <a:pt x="982" y="136"/>
                      </a:lnTo>
                      <a:lnTo>
                        <a:pt x="766" y="138"/>
                      </a:lnTo>
                      <a:lnTo>
                        <a:pt x="580" y="138"/>
                      </a:lnTo>
                      <a:lnTo>
                        <a:pt x="420" y="136"/>
                      </a:lnTo>
                      <a:lnTo>
                        <a:pt x="288" y="132"/>
                      </a:lnTo>
                      <a:lnTo>
                        <a:pt x="182" y="128"/>
                      </a:lnTo>
                      <a:lnTo>
                        <a:pt x="44" y="120"/>
                      </a:lnTo>
                      <a:lnTo>
                        <a:pt x="0" y="116"/>
                      </a:lnTo>
                      <a:lnTo>
                        <a:pt x="84" y="696"/>
                      </a:lnTo>
                      <a:lnTo>
                        <a:pt x="84" y="696"/>
                      </a:lnTo>
                      <a:lnTo>
                        <a:pt x="152" y="680"/>
                      </a:lnTo>
                      <a:lnTo>
                        <a:pt x="222" y="666"/>
                      </a:lnTo>
                      <a:lnTo>
                        <a:pt x="292" y="656"/>
                      </a:lnTo>
                      <a:lnTo>
                        <a:pt x="362" y="646"/>
                      </a:lnTo>
                      <a:lnTo>
                        <a:pt x="432" y="638"/>
                      </a:lnTo>
                      <a:lnTo>
                        <a:pt x="504" y="632"/>
                      </a:lnTo>
                      <a:lnTo>
                        <a:pt x="576" y="628"/>
                      </a:lnTo>
                      <a:lnTo>
                        <a:pt x="648" y="628"/>
                      </a:lnTo>
                      <a:lnTo>
                        <a:pt x="648" y="628"/>
                      </a:lnTo>
                      <a:lnTo>
                        <a:pt x="710" y="628"/>
                      </a:lnTo>
                      <a:lnTo>
                        <a:pt x="772" y="630"/>
                      </a:lnTo>
                      <a:lnTo>
                        <a:pt x="834" y="636"/>
                      </a:lnTo>
                      <a:lnTo>
                        <a:pt x="896" y="640"/>
                      </a:lnTo>
                      <a:lnTo>
                        <a:pt x="956" y="648"/>
                      </a:lnTo>
                      <a:lnTo>
                        <a:pt x="1018" y="656"/>
                      </a:lnTo>
                      <a:lnTo>
                        <a:pt x="1078" y="666"/>
                      </a:lnTo>
                      <a:lnTo>
                        <a:pt x="1136" y="678"/>
                      </a:lnTo>
                      <a:lnTo>
                        <a:pt x="1196" y="692"/>
                      </a:lnTo>
                      <a:lnTo>
                        <a:pt x="1254" y="706"/>
                      </a:lnTo>
                      <a:lnTo>
                        <a:pt x="1312" y="722"/>
                      </a:lnTo>
                      <a:lnTo>
                        <a:pt x="1370" y="740"/>
                      </a:lnTo>
                      <a:lnTo>
                        <a:pt x="1428" y="760"/>
                      </a:lnTo>
                      <a:lnTo>
                        <a:pt x="1484" y="780"/>
                      </a:lnTo>
                      <a:lnTo>
                        <a:pt x="1540" y="802"/>
                      </a:lnTo>
                      <a:lnTo>
                        <a:pt x="1594" y="824"/>
                      </a:lnTo>
                      <a:lnTo>
                        <a:pt x="1650" y="850"/>
                      </a:lnTo>
                      <a:lnTo>
                        <a:pt x="1704" y="876"/>
                      </a:lnTo>
                      <a:lnTo>
                        <a:pt x="1756" y="902"/>
                      </a:lnTo>
                      <a:lnTo>
                        <a:pt x="1810" y="930"/>
                      </a:lnTo>
                      <a:lnTo>
                        <a:pt x="1862" y="960"/>
                      </a:lnTo>
                      <a:lnTo>
                        <a:pt x="1912" y="992"/>
                      </a:lnTo>
                      <a:lnTo>
                        <a:pt x="1964" y="1024"/>
                      </a:lnTo>
                      <a:lnTo>
                        <a:pt x="2012" y="1056"/>
                      </a:lnTo>
                      <a:lnTo>
                        <a:pt x="2062" y="1092"/>
                      </a:lnTo>
                      <a:lnTo>
                        <a:pt x="2110" y="1128"/>
                      </a:lnTo>
                      <a:lnTo>
                        <a:pt x="2158" y="1164"/>
                      </a:lnTo>
                      <a:lnTo>
                        <a:pt x="2204" y="1202"/>
                      </a:lnTo>
                      <a:lnTo>
                        <a:pt x="2250" y="1242"/>
                      </a:lnTo>
                      <a:lnTo>
                        <a:pt x="2294" y="1282"/>
                      </a:lnTo>
                      <a:lnTo>
                        <a:pt x="2340" y="1322"/>
                      </a:lnTo>
                      <a:lnTo>
                        <a:pt x="2382" y="1366"/>
                      </a:lnTo>
                      <a:lnTo>
                        <a:pt x="2424" y="1408"/>
                      </a:lnTo>
                      <a:lnTo>
                        <a:pt x="2466" y="1454"/>
                      </a:lnTo>
                      <a:lnTo>
                        <a:pt x="2506" y="1498"/>
                      </a:lnTo>
                      <a:lnTo>
                        <a:pt x="2546" y="1546"/>
                      </a:lnTo>
                      <a:lnTo>
                        <a:pt x="2584" y="1592"/>
                      </a:lnTo>
                      <a:lnTo>
                        <a:pt x="2622" y="1640"/>
                      </a:lnTo>
                      <a:lnTo>
                        <a:pt x="2658" y="1690"/>
                      </a:lnTo>
                      <a:lnTo>
                        <a:pt x="2694" y="1740"/>
                      </a:lnTo>
                      <a:lnTo>
                        <a:pt x="2728" y="1792"/>
                      </a:lnTo>
                      <a:lnTo>
                        <a:pt x="2762" y="1844"/>
                      </a:lnTo>
                      <a:lnTo>
                        <a:pt x="2794" y="1896"/>
                      </a:lnTo>
                      <a:lnTo>
                        <a:pt x="2826" y="1950"/>
                      </a:lnTo>
                      <a:lnTo>
                        <a:pt x="2856" y="2004"/>
                      </a:lnTo>
                      <a:lnTo>
                        <a:pt x="2886" y="2060"/>
                      </a:lnTo>
                      <a:lnTo>
                        <a:pt x="2914" y="2116"/>
                      </a:lnTo>
                      <a:lnTo>
                        <a:pt x="2940" y="2174"/>
                      </a:lnTo>
                      <a:lnTo>
                        <a:pt x="2966" y="2230"/>
                      </a:lnTo>
                      <a:lnTo>
                        <a:pt x="2990" y="2290"/>
                      </a:lnTo>
                      <a:lnTo>
                        <a:pt x="3014" y="2348"/>
                      </a:lnTo>
                      <a:lnTo>
                        <a:pt x="3036" y="2408"/>
                      </a:lnTo>
                      <a:lnTo>
                        <a:pt x="3056" y="2468"/>
                      </a:lnTo>
                      <a:lnTo>
                        <a:pt x="3076" y="2530"/>
                      </a:lnTo>
                      <a:lnTo>
                        <a:pt x="3094" y="2592"/>
                      </a:lnTo>
                      <a:lnTo>
                        <a:pt x="3110" y="2654"/>
                      </a:lnTo>
                      <a:lnTo>
                        <a:pt x="3126" y="2716"/>
                      </a:lnTo>
                      <a:lnTo>
                        <a:pt x="3140" y="2780"/>
                      </a:lnTo>
                      <a:lnTo>
                        <a:pt x="3154" y="2844"/>
                      </a:lnTo>
                      <a:lnTo>
                        <a:pt x="3166" y="2908"/>
                      </a:lnTo>
                      <a:lnTo>
                        <a:pt x="3176" y="2974"/>
                      </a:lnTo>
                      <a:lnTo>
                        <a:pt x="3184" y="3040"/>
                      </a:lnTo>
                      <a:lnTo>
                        <a:pt x="3192" y="3106"/>
                      </a:lnTo>
                      <a:lnTo>
                        <a:pt x="3198" y="3172"/>
                      </a:lnTo>
                      <a:lnTo>
                        <a:pt x="3198" y="3172"/>
                      </a:lnTo>
                      <a:lnTo>
                        <a:pt x="3246" y="3130"/>
                      </a:lnTo>
                      <a:lnTo>
                        <a:pt x="3288" y="3090"/>
                      </a:lnTo>
                      <a:lnTo>
                        <a:pt x="3326" y="3050"/>
                      </a:lnTo>
                      <a:lnTo>
                        <a:pt x="3358" y="3010"/>
                      </a:lnTo>
                      <a:lnTo>
                        <a:pt x="3386" y="2970"/>
                      </a:lnTo>
                      <a:lnTo>
                        <a:pt x="3412" y="2932"/>
                      </a:lnTo>
                      <a:lnTo>
                        <a:pt x="3432" y="2896"/>
                      </a:lnTo>
                      <a:lnTo>
                        <a:pt x="3450" y="2858"/>
                      </a:lnTo>
                      <a:lnTo>
                        <a:pt x="3462" y="2822"/>
                      </a:lnTo>
                      <a:lnTo>
                        <a:pt x="3474" y="2788"/>
                      </a:lnTo>
                      <a:lnTo>
                        <a:pt x="3482" y="2754"/>
                      </a:lnTo>
                      <a:lnTo>
                        <a:pt x="3486" y="2720"/>
                      </a:lnTo>
                      <a:lnTo>
                        <a:pt x="3488" y="2690"/>
                      </a:lnTo>
                      <a:lnTo>
                        <a:pt x="3490" y="2658"/>
                      </a:lnTo>
                      <a:lnTo>
                        <a:pt x="3488" y="2630"/>
                      </a:lnTo>
                      <a:lnTo>
                        <a:pt x="3484" y="2600"/>
                      </a:lnTo>
                      <a:lnTo>
                        <a:pt x="3480" y="2574"/>
                      </a:lnTo>
                      <a:lnTo>
                        <a:pt x="3472" y="2548"/>
                      </a:lnTo>
                      <a:lnTo>
                        <a:pt x="3466" y="2524"/>
                      </a:lnTo>
                      <a:lnTo>
                        <a:pt x="3456" y="2502"/>
                      </a:lnTo>
                      <a:lnTo>
                        <a:pt x="3438" y="2460"/>
                      </a:lnTo>
                      <a:lnTo>
                        <a:pt x="3420" y="2426"/>
                      </a:lnTo>
                      <a:lnTo>
                        <a:pt x="3402" y="2400"/>
                      </a:lnTo>
                      <a:lnTo>
                        <a:pt x="3386" y="2378"/>
                      </a:lnTo>
                      <a:lnTo>
                        <a:pt x="3372" y="2362"/>
                      </a:lnTo>
                      <a:lnTo>
                        <a:pt x="3836" y="2016"/>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0" name="Freeform 6">
                  <a:extLst>
                    <a:ext uri="{FF2B5EF4-FFF2-40B4-BE49-F238E27FC236}">
                      <a16:creationId xmlns:a16="http://schemas.microsoft.com/office/drawing/2014/main" id="{69AA18B4-9199-44FE-B669-6E8E70FB0689}"/>
                    </a:ext>
                  </a:extLst>
                </p:cNvPr>
                <p:cNvSpPr>
                  <a:spLocks/>
                </p:cNvSpPr>
                <p:nvPr/>
              </p:nvSpPr>
              <p:spPr bwMode="auto">
                <a:xfrm>
                  <a:off x="2061" y="63"/>
                  <a:ext cx="3114" cy="3068"/>
                </a:xfrm>
                <a:custGeom>
                  <a:avLst/>
                  <a:gdLst>
                    <a:gd name="T0" fmla="*/ 564 w 3114"/>
                    <a:gd name="T1" fmla="*/ 0 h 3068"/>
                    <a:gd name="T2" fmla="*/ 420 w 3114"/>
                    <a:gd name="T3" fmla="*/ 4 h 3068"/>
                    <a:gd name="T4" fmla="*/ 278 w 3114"/>
                    <a:gd name="T5" fmla="*/ 18 h 3068"/>
                    <a:gd name="T6" fmla="*/ 138 w 3114"/>
                    <a:gd name="T7" fmla="*/ 38 h 3068"/>
                    <a:gd name="T8" fmla="*/ 0 w 3114"/>
                    <a:gd name="T9" fmla="*/ 68 h 3068"/>
                    <a:gd name="T10" fmla="*/ 420 w 3114"/>
                    <a:gd name="T11" fmla="*/ 2964 h 3068"/>
                    <a:gd name="T12" fmla="*/ 554 w 3114"/>
                    <a:gd name="T13" fmla="*/ 2990 h 3068"/>
                    <a:gd name="T14" fmla="*/ 770 w 3114"/>
                    <a:gd name="T15" fmla="*/ 3026 h 3068"/>
                    <a:gd name="T16" fmla="*/ 982 w 3114"/>
                    <a:gd name="T17" fmla="*/ 3048 h 3068"/>
                    <a:gd name="T18" fmla="*/ 1144 w 3114"/>
                    <a:gd name="T19" fmla="*/ 3060 h 3068"/>
                    <a:gd name="T20" fmla="*/ 1320 w 3114"/>
                    <a:gd name="T21" fmla="*/ 3066 h 3068"/>
                    <a:gd name="T22" fmla="*/ 1506 w 3114"/>
                    <a:gd name="T23" fmla="*/ 3066 h 3068"/>
                    <a:gd name="T24" fmla="*/ 1698 w 3114"/>
                    <a:gd name="T25" fmla="*/ 3056 h 3068"/>
                    <a:gd name="T26" fmla="*/ 1896 w 3114"/>
                    <a:gd name="T27" fmla="*/ 3036 h 3068"/>
                    <a:gd name="T28" fmla="*/ 2098 w 3114"/>
                    <a:gd name="T29" fmla="*/ 3002 h 3068"/>
                    <a:gd name="T30" fmla="*/ 2298 w 3114"/>
                    <a:gd name="T31" fmla="*/ 2956 h 3068"/>
                    <a:gd name="T32" fmla="*/ 2496 w 3114"/>
                    <a:gd name="T33" fmla="*/ 2892 h 3068"/>
                    <a:gd name="T34" fmla="*/ 2594 w 3114"/>
                    <a:gd name="T35" fmla="*/ 2854 h 3068"/>
                    <a:gd name="T36" fmla="*/ 2688 w 3114"/>
                    <a:gd name="T37" fmla="*/ 2812 h 3068"/>
                    <a:gd name="T38" fmla="*/ 2782 w 3114"/>
                    <a:gd name="T39" fmla="*/ 2764 h 3068"/>
                    <a:gd name="T40" fmla="*/ 2832 w 3114"/>
                    <a:gd name="T41" fmla="*/ 2736 h 3068"/>
                    <a:gd name="T42" fmla="*/ 2926 w 3114"/>
                    <a:gd name="T43" fmla="*/ 2680 h 3068"/>
                    <a:gd name="T44" fmla="*/ 3008 w 3114"/>
                    <a:gd name="T45" fmla="*/ 2626 h 3068"/>
                    <a:gd name="T46" fmla="*/ 3082 w 3114"/>
                    <a:gd name="T47" fmla="*/ 2572 h 3068"/>
                    <a:gd name="T48" fmla="*/ 3114 w 3114"/>
                    <a:gd name="T49" fmla="*/ 2544 h 3068"/>
                    <a:gd name="T50" fmla="*/ 3100 w 3114"/>
                    <a:gd name="T51" fmla="*/ 2412 h 3068"/>
                    <a:gd name="T52" fmla="*/ 3082 w 3114"/>
                    <a:gd name="T53" fmla="*/ 2280 h 3068"/>
                    <a:gd name="T54" fmla="*/ 3056 w 3114"/>
                    <a:gd name="T55" fmla="*/ 2152 h 3068"/>
                    <a:gd name="T56" fmla="*/ 3026 w 3114"/>
                    <a:gd name="T57" fmla="*/ 2026 h 3068"/>
                    <a:gd name="T58" fmla="*/ 2992 w 3114"/>
                    <a:gd name="T59" fmla="*/ 1902 h 3068"/>
                    <a:gd name="T60" fmla="*/ 2952 w 3114"/>
                    <a:gd name="T61" fmla="*/ 1780 h 3068"/>
                    <a:gd name="T62" fmla="*/ 2906 w 3114"/>
                    <a:gd name="T63" fmla="*/ 1662 h 3068"/>
                    <a:gd name="T64" fmla="*/ 2856 w 3114"/>
                    <a:gd name="T65" fmla="*/ 1546 h 3068"/>
                    <a:gd name="T66" fmla="*/ 2802 w 3114"/>
                    <a:gd name="T67" fmla="*/ 1432 h 3068"/>
                    <a:gd name="T68" fmla="*/ 2742 w 3114"/>
                    <a:gd name="T69" fmla="*/ 1322 h 3068"/>
                    <a:gd name="T70" fmla="*/ 2678 w 3114"/>
                    <a:gd name="T71" fmla="*/ 1216 h 3068"/>
                    <a:gd name="T72" fmla="*/ 2610 w 3114"/>
                    <a:gd name="T73" fmla="*/ 1112 h 3068"/>
                    <a:gd name="T74" fmla="*/ 2538 w 3114"/>
                    <a:gd name="T75" fmla="*/ 1012 h 3068"/>
                    <a:gd name="T76" fmla="*/ 2462 w 3114"/>
                    <a:gd name="T77" fmla="*/ 918 h 3068"/>
                    <a:gd name="T78" fmla="*/ 2382 w 3114"/>
                    <a:gd name="T79" fmla="*/ 826 h 3068"/>
                    <a:gd name="T80" fmla="*/ 2298 w 3114"/>
                    <a:gd name="T81" fmla="*/ 738 h 3068"/>
                    <a:gd name="T82" fmla="*/ 2210 w 3114"/>
                    <a:gd name="T83" fmla="*/ 654 h 3068"/>
                    <a:gd name="T84" fmla="*/ 2120 w 3114"/>
                    <a:gd name="T85" fmla="*/ 574 h 3068"/>
                    <a:gd name="T86" fmla="*/ 2026 w 3114"/>
                    <a:gd name="T87" fmla="*/ 500 h 3068"/>
                    <a:gd name="T88" fmla="*/ 1928 w 3114"/>
                    <a:gd name="T89" fmla="*/ 428 h 3068"/>
                    <a:gd name="T90" fmla="*/ 1828 w 3114"/>
                    <a:gd name="T91" fmla="*/ 364 h 3068"/>
                    <a:gd name="T92" fmla="*/ 1726 w 3114"/>
                    <a:gd name="T93" fmla="*/ 302 h 3068"/>
                    <a:gd name="T94" fmla="*/ 1620 w 3114"/>
                    <a:gd name="T95" fmla="*/ 248 h 3068"/>
                    <a:gd name="T96" fmla="*/ 1510 w 3114"/>
                    <a:gd name="T97" fmla="*/ 196 h 3068"/>
                    <a:gd name="T98" fmla="*/ 1400 w 3114"/>
                    <a:gd name="T99" fmla="*/ 152 h 3068"/>
                    <a:gd name="T100" fmla="*/ 1286 w 3114"/>
                    <a:gd name="T101" fmla="*/ 112 h 3068"/>
                    <a:gd name="T102" fmla="*/ 1170 w 3114"/>
                    <a:gd name="T103" fmla="*/ 78 h 3068"/>
                    <a:gd name="T104" fmla="*/ 1052 w 3114"/>
                    <a:gd name="T105" fmla="*/ 50 h 3068"/>
                    <a:gd name="T106" fmla="*/ 934 w 3114"/>
                    <a:gd name="T107" fmla="*/ 28 h 3068"/>
                    <a:gd name="T108" fmla="*/ 812 w 3114"/>
                    <a:gd name="T109" fmla="*/ 12 h 3068"/>
                    <a:gd name="T110" fmla="*/ 688 w 3114"/>
                    <a:gd name="T111" fmla="*/ 2 h 3068"/>
                    <a:gd name="T112" fmla="*/ 564 w 3114"/>
                    <a:gd name="T113" fmla="*/ 0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4" h="3068">
                      <a:moveTo>
                        <a:pt x="564" y="0"/>
                      </a:moveTo>
                      <a:lnTo>
                        <a:pt x="564" y="0"/>
                      </a:lnTo>
                      <a:lnTo>
                        <a:pt x="492" y="0"/>
                      </a:lnTo>
                      <a:lnTo>
                        <a:pt x="420" y="4"/>
                      </a:lnTo>
                      <a:lnTo>
                        <a:pt x="348" y="10"/>
                      </a:lnTo>
                      <a:lnTo>
                        <a:pt x="278" y="18"/>
                      </a:lnTo>
                      <a:lnTo>
                        <a:pt x="208" y="28"/>
                      </a:lnTo>
                      <a:lnTo>
                        <a:pt x="138" y="38"/>
                      </a:lnTo>
                      <a:lnTo>
                        <a:pt x="68" y="52"/>
                      </a:lnTo>
                      <a:lnTo>
                        <a:pt x="0" y="68"/>
                      </a:lnTo>
                      <a:lnTo>
                        <a:pt x="420" y="2964"/>
                      </a:lnTo>
                      <a:lnTo>
                        <a:pt x="420" y="2964"/>
                      </a:lnTo>
                      <a:lnTo>
                        <a:pt x="482" y="2976"/>
                      </a:lnTo>
                      <a:lnTo>
                        <a:pt x="554" y="2990"/>
                      </a:lnTo>
                      <a:lnTo>
                        <a:pt x="650" y="3008"/>
                      </a:lnTo>
                      <a:lnTo>
                        <a:pt x="770" y="3026"/>
                      </a:lnTo>
                      <a:lnTo>
                        <a:pt x="908" y="3042"/>
                      </a:lnTo>
                      <a:lnTo>
                        <a:pt x="982" y="3048"/>
                      </a:lnTo>
                      <a:lnTo>
                        <a:pt x="1062" y="3056"/>
                      </a:lnTo>
                      <a:lnTo>
                        <a:pt x="1144" y="3060"/>
                      </a:lnTo>
                      <a:lnTo>
                        <a:pt x="1232" y="3064"/>
                      </a:lnTo>
                      <a:lnTo>
                        <a:pt x="1320" y="3066"/>
                      </a:lnTo>
                      <a:lnTo>
                        <a:pt x="1412" y="3068"/>
                      </a:lnTo>
                      <a:lnTo>
                        <a:pt x="1506" y="3066"/>
                      </a:lnTo>
                      <a:lnTo>
                        <a:pt x="1602" y="3062"/>
                      </a:lnTo>
                      <a:lnTo>
                        <a:pt x="1698" y="3056"/>
                      </a:lnTo>
                      <a:lnTo>
                        <a:pt x="1798" y="3048"/>
                      </a:lnTo>
                      <a:lnTo>
                        <a:pt x="1896" y="3036"/>
                      </a:lnTo>
                      <a:lnTo>
                        <a:pt x="1996" y="3022"/>
                      </a:lnTo>
                      <a:lnTo>
                        <a:pt x="2098" y="3002"/>
                      </a:lnTo>
                      <a:lnTo>
                        <a:pt x="2198" y="2982"/>
                      </a:lnTo>
                      <a:lnTo>
                        <a:pt x="2298" y="2956"/>
                      </a:lnTo>
                      <a:lnTo>
                        <a:pt x="2398" y="2926"/>
                      </a:lnTo>
                      <a:lnTo>
                        <a:pt x="2496" y="2892"/>
                      </a:lnTo>
                      <a:lnTo>
                        <a:pt x="2544" y="2874"/>
                      </a:lnTo>
                      <a:lnTo>
                        <a:pt x="2594" y="2854"/>
                      </a:lnTo>
                      <a:lnTo>
                        <a:pt x="2642" y="2834"/>
                      </a:lnTo>
                      <a:lnTo>
                        <a:pt x="2688" y="2812"/>
                      </a:lnTo>
                      <a:lnTo>
                        <a:pt x="2736" y="2788"/>
                      </a:lnTo>
                      <a:lnTo>
                        <a:pt x="2782" y="2764"/>
                      </a:lnTo>
                      <a:lnTo>
                        <a:pt x="2782" y="2764"/>
                      </a:lnTo>
                      <a:lnTo>
                        <a:pt x="2832" y="2736"/>
                      </a:lnTo>
                      <a:lnTo>
                        <a:pt x="2880" y="2708"/>
                      </a:lnTo>
                      <a:lnTo>
                        <a:pt x="2926" y="2680"/>
                      </a:lnTo>
                      <a:lnTo>
                        <a:pt x="2968" y="2652"/>
                      </a:lnTo>
                      <a:lnTo>
                        <a:pt x="3008" y="2626"/>
                      </a:lnTo>
                      <a:lnTo>
                        <a:pt x="3046" y="2598"/>
                      </a:lnTo>
                      <a:lnTo>
                        <a:pt x="3082" y="2572"/>
                      </a:lnTo>
                      <a:lnTo>
                        <a:pt x="3114" y="2544"/>
                      </a:lnTo>
                      <a:lnTo>
                        <a:pt x="3114" y="2544"/>
                      </a:lnTo>
                      <a:lnTo>
                        <a:pt x="3108" y="2478"/>
                      </a:lnTo>
                      <a:lnTo>
                        <a:pt x="3100" y="2412"/>
                      </a:lnTo>
                      <a:lnTo>
                        <a:pt x="3092" y="2346"/>
                      </a:lnTo>
                      <a:lnTo>
                        <a:pt x="3082" y="2280"/>
                      </a:lnTo>
                      <a:lnTo>
                        <a:pt x="3070" y="2216"/>
                      </a:lnTo>
                      <a:lnTo>
                        <a:pt x="3056" y="2152"/>
                      </a:lnTo>
                      <a:lnTo>
                        <a:pt x="3042" y="2088"/>
                      </a:lnTo>
                      <a:lnTo>
                        <a:pt x="3026" y="2026"/>
                      </a:lnTo>
                      <a:lnTo>
                        <a:pt x="3010" y="1964"/>
                      </a:lnTo>
                      <a:lnTo>
                        <a:pt x="2992" y="1902"/>
                      </a:lnTo>
                      <a:lnTo>
                        <a:pt x="2972" y="1840"/>
                      </a:lnTo>
                      <a:lnTo>
                        <a:pt x="2952" y="1780"/>
                      </a:lnTo>
                      <a:lnTo>
                        <a:pt x="2930" y="1720"/>
                      </a:lnTo>
                      <a:lnTo>
                        <a:pt x="2906" y="1662"/>
                      </a:lnTo>
                      <a:lnTo>
                        <a:pt x="2882" y="1602"/>
                      </a:lnTo>
                      <a:lnTo>
                        <a:pt x="2856" y="1546"/>
                      </a:lnTo>
                      <a:lnTo>
                        <a:pt x="2830" y="1488"/>
                      </a:lnTo>
                      <a:lnTo>
                        <a:pt x="2802" y="1432"/>
                      </a:lnTo>
                      <a:lnTo>
                        <a:pt x="2772" y="1376"/>
                      </a:lnTo>
                      <a:lnTo>
                        <a:pt x="2742" y="1322"/>
                      </a:lnTo>
                      <a:lnTo>
                        <a:pt x="2710" y="1268"/>
                      </a:lnTo>
                      <a:lnTo>
                        <a:pt x="2678" y="1216"/>
                      </a:lnTo>
                      <a:lnTo>
                        <a:pt x="2644" y="1164"/>
                      </a:lnTo>
                      <a:lnTo>
                        <a:pt x="2610" y="1112"/>
                      </a:lnTo>
                      <a:lnTo>
                        <a:pt x="2574" y="1062"/>
                      </a:lnTo>
                      <a:lnTo>
                        <a:pt x="2538" y="1012"/>
                      </a:lnTo>
                      <a:lnTo>
                        <a:pt x="2500" y="964"/>
                      </a:lnTo>
                      <a:lnTo>
                        <a:pt x="2462" y="918"/>
                      </a:lnTo>
                      <a:lnTo>
                        <a:pt x="2422" y="870"/>
                      </a:lnTo>
                      <a:lnTo>
                        <a:pt x="2382" y="826"/>
                      </a:lnTo>
                      <a:lnTo>
                        <a:pt x="2340" y="780"/>
                      </a:lnTo>
                      <a:lnTo>
                        <a:pt x="2298" y="738"/>
                      </a:lnTo>
                      <a:lnTo>
                        <a:pt x="2256" y="694"/>
                      </a:lnTo>
                      <a:lnTo>
                        <a:pt x="2210" y="654"/>
                      </a:lnTo>
                      <a:lnTo>
                        <a:pt x="2166" y="614"/>
                      </a:lnTo>
                      <a:lnTo>
                        <a:pt x="2120" y="574"/>
                      </a:lnTo>
                      <a:lnTo>
                        <a:pt x="2074" y="536"/>
                      </a:lnTo>
                      <a:lnTo>
                        <a:pt x="2026" y="500"/>
                      </a:lnTo>
                      <a:lnTo>
                        <a:pt x="1978" y="464"/>
                      </a:lnTo>
                      <a:lnTo>
                        <a:pt x="1928" y="428"/>
                      </a:lnTo>
                      <a:lnTo>
                        <a:pt x="1880" y="396"/>
                      </a:lnTo>
                      <a:lnTo>
                        <a:pt x="1828" y="364"/>
                      </a:lnTo>
                      <a:lnTo>
                        <a:pt x="1778" y="332"/>
                      </a:lnTo>
                      <a:lnTo>
                        <a:pt x="1726" y="302"/>
                      </a:lnTo>
                      <a:lnTo>
                        <a:pt x="1672" y="274"/>
                      </a:lnTo>
                      <a:lnTo>
                        <a:pt x="1620" y="248"/>
                      </a:lnTo>
                      <a:lnTo>
                        <a:pt x="1566" y="222"/>
                      </a:lnTo>
                      <a:lnTo>
                        <a:pt x="1510" y="196"/>
                      </a:lnTo>
                      <a:lnTo>
                        <a:pt x="1456" y="174"/>
                      </a:lnTo>
                      <a:lnTo>
                        <a:pt x="1400" y="152"/>
                      </a:lnTo>
                      <a:lnTo>
                        <a:pt x="1344" y="132"/>
                      </a:lnTo>
                      <a:lnTo>
                        <a:pt x="1286" y="112"/>
                      </a:lnTo>
                      <a:lnTo>
                        <a:pt x="1228" y="94"/>
                      </a:lnTo>
                      <a:lnTo>
                        <a:pt x="1170" y="78"/>
                      </a:lnTo>
                      <a:lnTo>
                        <a:pt x="1112" y="64"/>
                      </a:lnTo>
                      <a:lnTo>
                        <a:pt x="1052" y="50"/>
                      </a:lnTo>
                      <a:lnTo>
                        <a:pt x="994" y="38"/>
                      </a:lnTo>
                      <a:lnTo>
                        <a:pt x="934" y="28"/>
                      </a:lnTo>
                      <a:lnTo>
                        <a:pt x="872" y="20"/>
                      </a:lnTo>
                      <a:lnTo>
                        <a:pt x="812" y="12"/>
                      </a:lnTo>
                      <a:lnTo>
                        <a:pt x="750" y="8"/>
                      </a:lnTo>
                      <a:lnTo>
                        <a:pt x="688" y="2"/>
                      </a:lnTo>
                      <a:lnTo>
                        <a:pt x="626" y="0"/>
                      </a:lnTo>
                      <a:lnTo>
                        <a:pt x="564" y="0"/>
                      </a:lnTo>
                      <a:lnTo>
                        <a:pt x="564" y="0"/>
                      </a:lnTo>
                      <a:close/>
                    </a:path>
                  </a:pathLst>
                </a:custGeom>
                <a:gradFill flip="none" rotWithShape="1">
                  <a:gsLst>
                    <a:gs pos="46000">
                      <a:schemeClr val="accent4">
                        <a:lumMod val="20000"/>
                        <a:lumOff val="80000"/>
                      </a:schemeClr>
                    </a:gs>
                    <a:gs pos="100000">
                      <a:schemeClr val="accent4">
                        <a:lumMod val="60000"/>
                        <a:lumOff val="40000"/>
                      </a:schemeClr>
                    </a:gs>
                  </a:gsLst>
                  <a:lin ang="66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1" name="Freeform 7">
                  <a:extLst>
                    <a:ext uri="{FF2B5EF4-FFF2-40B4-BE49-F238E27FC236}">
                      <a16:creationId xmlns:a16="http://schemas.microsoft.com/office/drawing/2014/main" id="{632678AC-635F-445C-9A96-22D1292D6619}"/>
                    </a:ext>
                  </a:extLst>
                </p:cNvPr>
                <p:cNvSpPr>
                  <a:spLocks/>
                </p:cNvSpPr>
                <p:nvPr/>
              </p:nvSpPr>
              <p:spPr bwMode="auto">
                <a:xfrm>
                  <a:off x="4833" y="1514"/>
                  <a:ext cx="972" cy="1376"/>
                </a:xfrm>
                <a:custGeom>
                  <a:avLst/>
                  <a:gdLst>
                    <a:gd name="T0" fmla="*/ 0 w 972"/>
                    <a:gd name="T1" fmla="*/ 1376 h 1376"/>
                    <a:gd name="T2" fmla="*/ 0 w 972"/>
                    <a:gd name="T3" fmla="*/ 1376 h 1376"/>
                    <a:gd name="T4" fmla="*/ 88 w 972"/>
                    <a:gd name="T5" fmla="*/ 1326 h 1376"/>
                    <a:gd name="T6" fmla="*/ 168 w 972"/>
                    <a:gd name="T7" fmla="*/ 1276 h 1376"/>
                    <a:gd name="T8" fmla="*/ 240 w 972"/>
                    <a:gd name="T9" fmla="*/ 1226 h 1376"/>
                    <a:gd name="T10" fmla="*/ 306 w 972"/>
                    <a:gd name="T11" fmla="*/ 1178 h 1376"/>
                    <a:gd name="T12" fmla="*/ 362 w 972"/>
                    <a:gd name="T13" fmla="*/ 1130 h 1376"/>
                    <a:gd name="T14" fmla="*/ 414 w 972"/>
                    <a:gd name="T15" fmla="*/ 1082 h 1376"/>
                    <a:gd name="T16" fmla="*/ 458 w 972"/>
                    <a:gd name="T17" fmla="*/ 1036 h 1376"/>
                    <a:gd name="T18" fmla="*/ 496 w 972"/>
                    <a:gd name="T19" fmla="*/ 990 h 1376"/>
                    <a:gd name="T20" fmla="*/ 528 w 972"/>
                    <a:gd name="T21" fmla="*/ 944 h 1376"/>
                    <a:gd name="T22" fmla="*/ 554 w 972"/>
                    <a:gd name="T23" fmla="*/ 900 h 1376"/>
                    <a:gd name="T24" fmla="*/ 576 w 972"/>
                    <a:gd name="T25" fmla="*/ 856 h 1376"/>
                    <a:gd name="T26" fmla="*/ 594 w 972"/>
                    <a:gd name="T27" fmla="*/ 814 h 1376"/>
                    <a:gd name="T28" fmla="*/ 606 w 972"/>
                    <a:gd name="T29" fmla="*/ 774 h 1376"/>
                    <a:gd name="T30" fmla="*/ 616 w 972"/>
                    <a:gd name="T31" fmla="*/ 734 h 1376"/>
                    <a:gd name="T32" fmla="*/ 622 w 972"/>
                    <a:gd name="T33" fmla="*/ 696 h 1376"/>
                    <a:gd name="T34" fmla="*/ 624 w 972"/>
                    <a:gd name="T35" fmla="*/ 660 h 1376"/>
                    <a:gd name="T36" fmla="*/ 622 w 972"/>
                    <a:gd name="T37" fmla="*/ 626 h 1376"/>
                    <a:gd name="T38" fmla="*/ 620 w 972"/>
                    <a:gd name="T39" fmla="*/ 592 h 1376"/>
                    <a:gd name="T40" fmla="*/ 614 w 972"/>
                    <a:gd name="T41" fmla="*/ 560 h 1376"/>
                    <a:gd name="T42" fmla="*/ 606 w 972"/>
                    <a:gd name="T43" fmla="*/ 530 h 1376"/>
                    <a:gd name="T44" fmla="*/ 598 w 972"/>
                    <a:gd name="T45" fmla="*/ 504 h 1376"/>
                    <a:gd name="T46" fmla="*/ 588 w 972"/>
                    <a:gd name="T47" fmla="*/ 478 h 1376"/>
                    <a:gd name="T48" fmla="*/ 576 w 972"/>
                    <a:gd name="T49" fmla="*/ 454 h 1376"/>
                    <a:gd name="T50" fmla="*/ 566 w 972"/>
                    <a:gd name="T51" fmla="*/ 432 h 1376"/>
                    <a:gd name="T52" fmla="*/ 544 w 972"/>
                    <a:gd name="T53" fmla="*/ 396 h 1376"/>
                    <a:gd name="T54" fmla="*/ 524 w 972"/>
                    <a:gd name="T55" fmla="*/ 368 h 1376"/>
                    <a:gd name="T56" fmla="*/ 506 w 972"/>
                    <a:gd name="T57" fmla="*/ 346 h 1376"/>
                    <a:gd name="T58" fmla="*/ 970 w 972"/>
                    <a:gd name="T59" fmla="*/ 0 h 1376"/>
                    <a:gd name="T60" fmla="*/ 970 w 972"/>
                    <a:gd name="T61" fmla="*/ 0 h 1376"/>
                    <a:gd name="T62" fmla="*/ 972 w 972"/>
                    <a:gd name="T63" fmla="*/ 38 h 1376"/>
                    <a:gd name="T64" fmla="*/ 970 w 972"/>
                    <a:gd name="T65" fmla="*/ 82 h 1376"/>
                    <a:gd name="T66" fmla="*/ 966 w 972"/>
                    <a:gd name="T67" fmla="*/ 142 h 1376"/>
                    <a:gd name="T68" fmla="*/ 956 w 972"/>
                    <a:gd name="T69" fmla="*/ 214 h 1376"/>
                    <a:gd name="T70" fmla="*/ 948 w 972"/>
                    <a:gd name="T71" fmla="*/ 254 h 1376"/>
                    <a:gd name="T72" fmla="*/ 938 w 972"/>
                    <a:gd name="T73" fmla="*/ 296 h 1376"/>
                    <a:gd name="T74" fmla="*/ 928 w 972"/>
                    <a:gd name="T75" fmla="*/ 342 h 1376"/>
                    <a:gd name="T76" fmla="*/ 914 w 972"/>
                    <a:gd name="T77" fmla="*/ 390 h 1376"/>
                    <a:gd name="T78" fmla="*/ 896 w 972"/>
                    <a:gd name="T79" fmla="*/ 438 h 1376"/>
                    <a:gd name="T80" fmla="*/ 878 w 972"/>
                    <a:gd name="T81" fmla="*/ 490 h 1376"/>
                    <a:gd name="T82" fmla="*/ 854 w 972"/>
                    <a:gd name="T83" fmla="*/ 542 h 1376"/>
                    <a:gd name="T84" fmla="*/ 828 w 972"/>
                    <a:gd name="T85" fmla="*/ 596 h 1376"/>
                    <a:gd name="T86" fmla="*/ 800 w 972"/>
                    <a:gd name="T87" fmla="*/ 652 h 1376"/>
                    <a:gd name="T88" fmla="*/ 766 w 972"/>
                    <a:gd name="T89" fmla="*/ 708 h 1376"/>
                    <a:gd name="T90" fmla="*/ 730 w 972"/>
                    <a:gd name="T91" fmla="*/ 766 h 1376"/>
                    <a:gd name="T92" fmla="*/ 688 w 972"/>
                    <a:gd name="T93" fmla="*/ 822 h 1376"/>
                    <a:gd name="T94" fmla="*/ 642 w 972"/>
                    <a:gd name="T95" fmla="*/ 880 h 1376"/>
                    <a:gd name="T96" fmla="*/ 592 w 972"/>
                    <a:gd name="T97" fmla="*/ 938 h 1376"/>
                    <a:gd name="T98" fmla="*/ 538 w 972"/>
                    <a:gd name="T99" fmla="*/ 996 h 1376"/>
                    <a:gd name="T100" fmla="*/ 478 w 972"/>
                    <a:gd name="T101" fmla="*/ 1052 h 1376"/>
                    <a:gd name="T102" fmla="*/ 412 w 972"/>
                    <a:gd name="T103" fmla="*/ 1110 h 1376"/>
                    <a:gd name="T104" fmla="*/ 342 w 972"/>
                    <a:gd name="T105" fmla="*/ 1166 h 1376"/>
                    <a:gd name="T106" fmla="*/ 266 w 972"/>
                    <a:gd name="T107" fmla="*/ 1220 h 1376"/>
                    <a:gd name="T108" fmla="*/ 184 w 972"/>
                    <a:gd name="T109" fmla="*/ 1274 h 1376"/>
                    <a:gd name="T110" fmla="*/ 94 w 972"/>
                    <a:gd name="T111" fmla="*/ 1326 h 1376"/>
                    <a:gd name="T112" fmla="*/ 0 w 972"/>
                    <a:gd name="T113" fmla="*/ 1376 h 1376"/>
                    <a:gd name="T114" fmla="*/ 0 w 972"/>
                    <a:gd name="T115" fmla="*/ 137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2" h="1376">
                      <a:moveTo>
                        <a:pt x="0" y="1376"/>
                      </a:moveTo>
                      <a:lnTo>
                        <a:pt x="0" y="1376"/>
                      </a:lnTo>
                      <a:lnTo>
                        <a:pt x="88" y="1326"/>
                      </a:lnTo>
                      <a:lnTo>
                        <a:pt x="168" y="1276"/>
                      </a:lnTo>
                      <a:lnTo>
                        <a:pt x="240" y="1226"/>
                      </a:lnTo>
                      <a:lnTo>
                        <a:pt x="306" y="1178"/>
                      </a:lnTo>
                      <a:lnTo>
                        <a:pt x="362" y="1130"/>
                      </a:lnTo>
                      <a:lnTo>
                        <a:pt x="414" y="1082"/>
                      </a:lnTo>
                      <a:lnTo>
                        <a:pt x="458" y="1036"/>
                      </a:lnTo>
                      <a:lnTo>
                        <a:pt x="496" y="990"/>
                      </a:lnTo>
                      <a:lnTo>
                        <a:pt x="528" y="944"/>
                      </a:lnTo>
                      <a:lnTo>
                        <a:pt x="554" y="900"/>
                      </a:lnTo>
                      <a:lnTo>
                        <a:pt x="576" y="856"/>
                      </a:lnTo>
                      <a:lnTo>
                        <a:pt x="594" y="814"/>
                      </a:lnTo>
                      <a:lnTo>
                        <a:pt x="606" y="774"/>
                      </a:lnTo>
                      <a:lnTo>
                        <a:pt x="616" y="734"/>
                      </a:lnTo>
                      <a:lnTo>
                        <a:pt x="622" y="696"/>
                      </a:lnTo>
                      <a:lnTo>
                        <a:pt x="624" y="660"/>
                      </a:lnTo>
                      <a:lnTo>
                        <a:pt x="622" y="626"/>
                      </a:lnTo>
                      <a:lnTo>
                        <a:pt x="620" y="592"/>
                      </a:lnTo>
                      <a:lnTo>
                        <a:pt x="614" y="560"/>
                      </a:lnTo>
                      <a:lnTo>
                        <a:pt x="606" y="530"/>
                      </a:lnTo>
                      <a:lnTo>
                        <a:pt x="598" y="504"/>
                      </a:lnTo>
                      <a:lnTo>
                        <a:pt x="588" y="478"/>
                      </a:lnTo>
                      <a:lnTo>
                        <a:pt x="576" y="454"/>
                      </a:lnTo>
                      <a:lnTo>
                        <a:pt x="566" y="432"/>
                      </a:lnTo>
                      <a:lnTo>
                        <a:pt x="544" y="396"/>
                      </a:lnTo>
                      <a:lnTo>
                        <a:pt x="524" y="368"/>
                      </a:lnTo>
                      <a:lnTo>
                        <a:pt x="506" y="346"/>
                      </a:lnTo>
                      <a:lnTo>
                        <a:pt x="970" y="0"/>
                      </a:lnTo>
                      <a:lnTo>
                        <a:pt x="970" y="0"/>
                      </a:lnTo>
                      <a:lnTo>
                        <a:pt x="972" y="38"/>
                      </a:lnTo>
                      <a:lnTo>
                        <a:pt x="970" y="82"/>
                      </a:lnTo>
                      <a:lnTo>
                        <a:pt x="966" y="142"/>
                      </a:lnTo>
                      <a:lnTo>
                        <a:pt x="956" y="214"/>
                      </a:lnTo>
                      <a:lnTo>
                        <a:pt x="948" y="254"/>
                      </a:lnTo>
                      <a:lnTo>
                        <a:pt x="938" y="296"/>
                      </a:lnTo>
                      <a:lnTo>
                        <a:pt x="928" y="342"/>
                      </a:lnTo>
                      <a:lnTo>
                        <a:pt x="914" y="390"/>
                      </a:lnTo>
                      <a:lnTo>
                        <a:pt x="896" y="438"/>
                      </a:lnTo>
                      <a:lnTo>
                        <a:pt x="878" y="490"/>
                      </a:lnTo>
                      <a:lnTo>
                        <a:pt x="854" y="542"/>
                      </a:lnTo>
                      <a:lnTo>
                        <a:pt x="828" y="596"/>
                      </a:lnTo>
                      <a:lnTo>
                        <a:pt x="800" y="652"/>
                      </a:lnTo>
                      <a:lnTo>
                        <a:pt x="766" y="708"/>
                      </a:lnTo>
                      <a:lnTo>
                        <a:pt x="730" y="766"/>
                      </a:lnTo>
                      <a:lnTo>
                        <a:pt x="688" y="822"/>
                      </a:lnTo>
                      <a:lnTo>
                        <a:pt x="642" y="880"/>
                      </a:lnTo>
                      <a:lnTo>
                        <a:pt x="592" y="938"/>
                      </a:lnTo>
                      <a:lnTo>
                        <a:pt x="538" y="996"/>
                      </a:lnTo>
                      <a:lnTo>
                        <a:pt x="478" y="1052"/>
                      </a:lnTo>
                      <a:lnTo>
                        <a:pt x="412" y="1110"/>
                      </a:lnTo>
                      <a:lnTo>
                        <a:pt x="342" y="1166"/>
                      </a:lnTo>
                      <a:lnTo>
                        <a:pt x="266" y="1220"/>
                      </a:lnTo>
                      <a:lnTo>
                        <a:pt x="184" y="1274"/>
                      </a:lnTo>
                      <a:lnTo>
                        <a:pt x="94" y="1326"/>
                      </a:lnTo>
                      <a:lnTo>
                        <a:pt x="0" y="1376"/>
                      </a:lnTo>
                      <a:lnTo>
                        <a:pt x="0" y="1376"/>
                      </a:lnTo>
                      <a:close/>
                    </a:path>
                  </a:pathLst>
                </a:custGeom>
                <a:gradFill flip="none" rotWithShape="1">
                  <a:gsLst>
                    <a:gs pos="0">
                      <a:schemeClr val="accent4"/>
                    </a:gs>
                    <a:gs pos="100000">
                      <a:schemeClr val="accent4">
                        <a:lumMod val="23000"/>
                        <a:lumOff val="77000"/>
                      </a:schemeClr>
                    </a:gs>
                  </a:gsLst>
                  <a:lin ang="120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2" name="Freeform 8">
                  <a:extLst>
                    <a:ext uri="{FF2B5EF4-FFF2-40B4-BE49-F238E27FC236}">
                      <a16:creationId xmlns:a16="http://schemas.microsoft.com/office/drawing/2014/main" id="{A77A75FE-00B0-48A1-A7A5-A3B7C39DEBC1}"/>
                    </a:ext>
                  </a:extLst>
                </p:cNvPr>
                <p:cNvSpPr>
                  <a:spLocks/>
                </p:cNvSpPr>
                <p:nvPr/>
              </p:nvSpPr>
              <p:spPr bwMode="auto">
                <a:xfrm>
                  <a:off x="4481" y="2362"/>
                  <a:ext cx="2" cy="6"/>
                </a:xfrm>
                <a:custGeom>
                  <a:avLst/>
                  <a:gdLst>
                    <a:gd name="T0" fmla="*/ 2 w 2"/>
                    <a:gd name="T1" fmla="*/ 6 h 6"/>
                    <a:gd name="T2" fmla="*/ 0 w 2"/>
                    <a:gd name="T3" fmla="*/ 6 h 6"/>
                    <a:gd name="T4" fmla="*/ 0 w 2"/>
                    <a:gd name="T5" fmla="*/ 0 h 6"/>
                    <a:gd name="T6" fmla="*/ 2 w 2"/>
                    <a:gd name="T7" fmla="*/ 6 h 6"/>
                  </a:gdLst>
                  <a:ahLst/>
                  <a:cxnLst>
                    <a:cxn ang="0">
                      <a:pos x="T0" y="T1"/>
                    </a:cxn>
                    <a:cxn ang="0">
                      <a:pos x="T2" y="T3"/>
                    </a:cxn>
                    <a:cxn ang="0">
                      <a:pos x="T4" y="T5"/>
                    </a:cxn>
                    <a:cxn ang="0">
                      <a:pos x="T6" y="T7"/>
                    </a:cxn>
                  </a:cxnLst>
                  <a:rect l="0" t="0" r="r" b="b"/>
                  <a:pathLst>
                    <a:path w="2" h="6">
                      <a:moveTo>
                        <a:pt x="2" y="6"/>
                      </a:moveTo>
                      <a:lnTo>
                        <a:pt x="0" y="6"/>
                      </a:lnTo>
                      <a:lnTo>
                        <a:pt x="0" y="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3" name="Freeform 9">
                  <a:extLst>
                    <a:ext uri="{FF2B5EF4-FFF2-40B4-BE49-F238E27FC236}">
                      <a16:creationId xmlns:a16="http://schemas.microsoft.com/office/drawing/2014/main" id="{B5FA32B2-D7FD-418D-ADF0-B85946681998}"/>
                    </a:ext>
                  </a:extLst>
                </p:cNvPr>
                <p:cNvSpPr>
                  <a:spLocks/>
                </p:cNvSpPr>
                <p:nvPr/>
              </p:nvSpPr>
              <p:spPr bwMode="auto">
                <a:xfrm>
                  <a:off x="4285" y="68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8F1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4" name="Rectangle 10">
                  <a:extLst>
                    <a:ext uri="{FF2B5EF4-FFF2-40B4-BE49-F238E27FC236}">
                      <a16:creationId xmlns:a16="http://schemas.microsoft.com/office/drawing/2014/main" id="{73A4DB58-8D9C-422D-9FA1-ED73B25AC88A}"/>
                    </a:ext>
                  </a:extLst>
                </p:cNvPr>
                <p:cNvSpPr>
                  <a:spLocks noChangeArrowheads="1"/>
                </p:cNvSpPr>
                <p:nvPr/>
              </p:nvSpPr>
              <p:spPr bwMode="auto">
                <a:xfrm>
                  <a:off x="4421" y="572"/>
                  <a:ext cx="1" cy="1"/>
                </a:xfrm>
                <a:prstGeom prst="rect">
                  <a:avLst/>
                </a:prstGeom>
                <a:solidFill>
                  <a:srgbClr val="8F19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5" name="Freeform 11">
                  <a:extLst>
                    <a:ext uri="{FF2B5EF4-FFF2-40B4-BE49-F238E27FC236}">
                      <a16:creationId xmlns:a16="http://schemas.microsoft.com/office/drawing/2014/main" id="{EE8337D0-9C95-4C16-8288-C97F5F1B7689}"/>
                    </a:ext>
                  </a:extLst>
                </p:cNvPr>
                <p:cNvSpPr>
                  <a:spLocks/>
                </p:cNvSpPr>
                <p:nvPr/>
              </p:nvSpPr>
              <p:spPr bwMode="auto">
                <a:xfrm>
                  <a:off x="3971" y="124"/>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8F1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77" name="TextBox 76">
                <a:extLst>
                  <a:ext uri="{FF2B5EF4-FFF2-40B4-BE49-F238E27FC236}">
                    <a16:creationId xmlns:a16="http://schemas.microsoft.com/office/drawing/2014/main" id="{F23AF2A0-8B65-49F4-8C77-BA2B5C5FF71E}"/>
                  </a:ext>
                </a:extLst>
              </p:cNvPr>
              <p:cNvSpPr txBox="1"/>
              <p:nvPr/>
            </p:nvSpPr>
            <p:spPr>
              <a:xfrm rot="21302644">
                <a:off x="1872438" y="470519"/>
                <a:ext cx="1973876" cy="21576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Silence devices if</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you can</a:t>
                </a:r>
              </a:p>
            </p:txBody>
          </p:sp>
        </p:grpSp>
        <p:grpSp>
          <p:nvGrpSpPr>
            <p:cNvPr id="10" name="Group 9">
              <a:extLst>
                <a:ext uri="{FF2B5EF4-FFF2-40B4-BE49-F238E27FC236}">
                  <a16:creationId xmlns:a16="http://schemas.microsoft.com/office/drawing/2014/main" id="{2C60753A-D99D-44DC-B849-8E5050E23DFB}"/>
                </a:ext>
              </a:extLst>
            </p:cNvPr>
            <p:cNvGrpSpPr/>
            <p:nvPr/>
          </p:nvGrpSpPr>
          <p:grpSpPr>
            <a:xfrm rot="1583819">
              <a:off x="6723560" y="1432963"/>
              <a:ext cx="2880363" cy="3055977"/>
              <a:chOff x="1234437" y="669808"/>
              <a:chExt cx="2880363" cy="3055977"/>
            </a:xfrm>
          </p:grpSpPr>
          <p:grpSp>
            <p:nvGrpSpPr>
              <p:cNvPr id="66" name="Group 4">
                <a:extLst>
                  <a:ext uri="{FF2B5EF4-FFF2-40B4-BE49-F238E27FC236}">
                    <a16:creationId xmlns:a16="http://schemas.microsoft.com/office/drawing/2014/main" id="{2ED0C0BD-6541-478B-BD66-88ACEADD1422}"/>
                  </a:ext>
                </a:extLst>
              </p:cNvPr>
              <p:cNvGrpSpPr>
                <a:grpSpLocks noChangeAspect="1"/>
              </p:cNvGrpSpPr>
              <p:nvPr/>
            </p:nvGrpSpPr>
            <p:grpSpPr bwMode="auto">
              <a:xfrm>
                <a:off x="1234437" y="669808"/>
                <a:ext cx="2880363" cy="3055977"/>
                <a:chOff x="1921" y="124"/>
                <a:chExt cx="3838" cy="4072"/>
              </a:xfrm>
              <a:effectLst>
                <a:outerShdw blurRad="190500" dist="165100" dir="3600000" algn="tl" rotWithShape="0">
                  <a:prstClr val="black">
                    <a:alpha val="31000"/>
                  </a:prstClr>
                </a:outerShdw>
              </a:effectLst>
            </p:grpSpPr>
            <p:sp>
              <p:nvSpPr>
                <p:cNvPr id="68" name="AutoShape 3">
                  <a:extLst>
                    <a:ext uri="{FF2B5EF4-FFF2-40B4-BE49-F238E27FC236}">
                      <a16:creationId xmlns:a16="http://schemas.microsoft.com/office/drawing/2014/main" id="{2267AB23-C577-446C-ACD7-965C8699C753}"/>
                    </a:ext>
                  </a:extLst>
                </p:cNvPr>
                <p:cNvSpPr>
                  <a:spLocks noChangeAspect="1" noChangeArrowheads="1" noTextEdit="1"/>
                </p:cNvSpPr>
                <p:nvPr/>
              </p:nvSpPr>
              <p:spPr bwMode="auto">
                <a:xfrm>
                  <a:off x="1921" y="124"/>
                  <a:ext cx="3838" cy="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9" name="Freeform 5">
                  <a:extLst>
                    <a:ext uri="{FF2B5EF4-FFF2-40B4-BE49-F238E27FC236}">
                      <a16:creationId xmlns:a16="http://schemas.microsoft.com/office/drawing/2014/main" id="{678ACB9D-94DA-47A2-8A73-2AC887751AAF}"/>
                    </a:ext>
                  </a:extLst>
                </p:cNvPr>
                <p:cNvSpPr>
                  <a:spLocks/>
                </p:cNvSpPr>
                <p:nvPr/>
              </p:nvSpPr>
              <p:spPr bwMode="auto">
                <a:xfrm>
                  <a:off x="1921" y="500"/>
                  <a:ext cx="3836" cy="3172"/>
                </a:xfrm>
                <a:custGeom>
                  <a:avLst/>
                  <a:gdLst>
                    <a:gd name="T0" fmla="*/ 3370 w 3836"/>
                    <a:gd name="T1" fmla="*/ 0 h 3172"/>
                    <a:gd name="T2" fmla="*/ 2928 w 3836"/>
                    <a:gd name="T3" fmla="*/ 38 h 3172"/>
                    <a:gd name="T4" fmla="*/ 2150 w 3836"/>
                    <a:gd name="T5" fmla="*/ 90 h 3172"/>
                    <a:gd name="T6" fmla="*/ 1502 w 3836"/>
                    <a:gd name="T7" fmla="*/ 122 h 3172"/>
                    <a:gd name="T8" fmla="*/ 982 w 3836"/>
                    <a:gd name="T9" fmla="*/ 136 h 3172"/>
                    <a:gd name="T10" fmla="*/ 580 w 3836"/>
                    <a:gd name="T11" fmla="*/ 138 h 3172"/>
                    <a:gd name="T12" fmla="*/ 288 w 3836"/>
                    <a:gd name="T13" fmla="*/ 132 h 3172"/>
                    <a:gd name="T14" fmla="*/ 44 w 3836"/>
                    <a:gd name="T15" fmla="*/ 120 h 3172"/>
                    <a:gd name="T16" fmla="*/ 84 w 3836"/>
                    <a:gd name="T17" fmla="*/ 696 h 3172"/>
                    <a:gd name="T18" fmla="*/ 152 w 3836"/>
                    <a:gd name="T19" fmla="*/ 680 h 3172"/>
                    <a:gd name="T20" fmla="*/ 292 w 3836"/>
                    <a:gd name="T21" fmla="*/ 656 h 3172"/>
                    <a:gd name="T22" fmla="*/ 432 w 3836"/>
                    <a:gd name="T23" fmla="*/ 638 h 3172"/>
                    <a:gd name="T24" fmla="*/ 576 w 3836"/>
                    <a:gd name="T25" fmla="*/ 628 h 3172"/>
                    <a:gd name="T26" fmla="*/ 648 w 3836"/>
                    <a:gd name="T27" fmla="*/ 628 h 3172"/>
                    <a:gd name="T28" fmla="*/ 772 w 3836"/>
                    <a:gd name="T29" fmla="*/ 630 h 3172"/>
                    <a:gd name="T30" fmla="*/ 896 w 3836"/>
                    <a:gd name="T31" fmla="*/ 640 h 3172"/>
                    <a:gd name="T32" fmla="*/ 1018 w 3836"/>
                    <a:gd name="T33" fmla="*/ 656 h 3172"/>
                    <a:gd name="T34" fmla="*/ 1136 w 3836"/>
                    <a:gd name="T35" fmla="*/ 678 h 3172"/>
                    <a:gd name="T36" fmla="*/ 1254 w 3836"/>
                    <a:gd name="T37" fmla="*/ 706 h 3172"/>
                    <a:gd name="T38" fmla="*/ 1370 w 3836"/>
                    <a:gd name="T39" fmla="*/ 740 h 3172"/>
                    <a:gd name="T40" fmla="*/ 1484 w 3836"/>
                    <a:gd name="T41" fmla="*/ 780 h 3172"/>
                    <a:gd name="T42" fmla="*/ 1594 w 3836"/>
                    <a:gd name="T43" fmla="*/ 824 h 3172"/>
                    <a:gd name="T44" fmla="*/ 1704 w 3836"/>
                    <a:gd name="T45" fmla="*/ 876 h 3172"/>
                    <a:gd name="T46" fmla="*/ 1810 w 3836"/>
                    <a:gd name="T47" fmla="*/ 930 h 3172"/>
                    <a:gd name="T48" fmla="*/ 1912 w 3836"/>
                    <a:gd name="T49" fmla="*/ 992 h 3172"/>
                    <a:gd name="T50" fmla="*/ 2012 w 3836"/>
                    <a:gd name="T51" fmla="*/ 1056 h 3172"/>
                    <a:gd name="T52" fmla="*/ 2110 w 3836"/>
                    <a:gd name="T53" fmla="*/ 1128 h 3172"/>
                    <a:gd name="T54" fmla="*/ 2204 w 3836"/>
                    <a:gd name="T55" fmla="*/ 1202 h 3172"/>
                    <a:gd name="T56" fmla="*/ 2294 w 3836"/>
                    <a:gd name="T57" fmla="*/ 1282 h 3172"/>
                    <a:gd name="T58" fmla="*/ 2382 w 3836"/>
                    <a:gd name="T59" fmla="*/ 1366 h 3172"/>
                    <a:gd name="T60" fmla="*/ 2466 w 3836"/>
                    <a:gd name="T61" fmla="*/ 1454 h 3172"/>
                    <a:gd name="T62" fmla="*/ 2546 w 3836"/>
                    <a:gd name="T63" fmla="*/ 1546 h 3172"/>
                    <a:gd name="T64" fmla="*/ 2622 w 3836"/>
                    <a:gd name="T65" fmla="*/ 1640 h 3172"/>
                    <a:gd name="T66" fmla="*/ 2694 w 3836"/>
                    <a:gd name="T67" fmla="*/ 1740 h 3172"/>
                    <a:gd name="T68" fmla="*/ 2762 w 3836"/>
                    <a:gd name="T69" fmla="*/ 1844 h 3172"/>
                    <a:gd name="T70" fmla="*/ 2826 w 3836"/>
                    <a:gd name="T71" fmla="*/ 1950 h 3172"/>
                    <a:gd name="T72" fmla="*/ 2886 w 3836"/>
                    <a:gd name="T73" fmla="*/ 2060 h 3172"/>
                    <a:gd name="T74" fmla="*/ 2940 w 3836"/>
                    <a:gd name="T75" fmla="*/ 2174 h 3172"/>
                    <a:gd name="T76" fmla="*/ 2990 w 3836"/>
                    <a:gd name="T77" fmla="*/ 2290 h 3172"/>
                    <a:gd name="T78" fmla="*/ 3036 w 3836"/>
                    <a:gd name="T79" fmla="*/ 2408 h 3172"/>
                    <a:gd name="T80" fmla="*/ 3076 w 3836"/>
                    <a:gd name="T81" fmla="*/ 2530 h 3172"/>
                    <a:gd name="T82" fmla="*/ 3110 w 3836"/>
                    <a:gd name="T83" fmla="*/ 2654 h 3172"/>
                    <a:gd name="T84" fmla="*/ 3140 w 3836"/>
                    <a:gd name="T85" fmla="*/ 2780 h 3172"/>
                    <a:gd name="T86" fmla="*/ 3166 w 3836"/>
                    <a:gd name="T87" fmla="*/ 2908 h 3172"/>
                    <a:gd name="T88" fmla="*/ 3184 w 3836"/>
                    <a:gd name="T89" fmla="*/ 3040 h 3172"/>
                    <a:gd name="T90" fmla="*/ 3198 w 3836"/>
                    <a:gd name="T91" fmla="*/ 3172 h 3172"/>
                    <a:gd name="T92" fmla="*/ 3246 w 3836"/>
                    <a:gd name="T93" fmla="*/ 3130 h 3172"/>
                    <a:gd name="T94" fmla="*/ 3326 w 3836"/>
                    <a:gd name="T95" fmla="*/ 3050 h 3172"/>
                    <a:gd name="T96" fmla="*/ 3386 w 3836"/>
                    <a:gd name="T97" fmla="*/ 2970 h 3172"/>
                    <a:gd name="T98" fmla="*/ 3432 w 3836"/>
                    <a:gd name="T99" fmla="*/ 2896 h 3172"/>
                    <a:gd name="T100" fmla="*/ 3462 w 3836"/>
                    <a:gd name="T101" fmla="*/ 2822 h 3172"/>
                    <a:gd name="T102" fmla="*/ 3482 w 3836"/>
                    <a:gd name="T103" fmla="*/ 2754 h 3172"/>
                    <a:gd name="T104" fmla="*/ 3488 w 3836"/>
                    <a:gd name="T105" fmla="*/ 2690 h 3172"/>
                    <a:gd name="T106" fmla="*/ 3488 w 3836"/>
                    <a:gd name="T107" fmla="*/ 2630 h 3172"/>
                    <a:gd name="T108" fmla="*/ 3480 w 3836"/>
                    <a:gd name="T109" fmla="*/ 2574 h 3172"/>
                    <a:gd name="T110" fmla="*/ 3466 w 3836"/>
                    <a:gd name="T111" fmla="*/ 2524 h 3172"/>
                    <a:gd name="T112" fmla="*/ 3438 w 3836"/>
                    <a:gd name="T113" fmla="*/ 2460 h 3172"/>
                    <a:gd name="T114" fmla="*/ 3402 w 3836"/>
                    <a:gd name="T115" fmla="*/ 2400 h 3172"/>
                    <a:gd name="T116" fmla="*/ 3372 w 3836"/>
                    <a:gd name="T117" fmla="*/ 2362 h 3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36" h="3172">
                      <a:moveTo>
                        <a:pt x="3836" y="2016"/>
                      </a:moveTo>
                      <a:lnTo>
                        <a:pt x="3370" y="0"/>
                      </a:lnTo>
                      <a:lnTo>
                        <a:pt x="3370" y="0"/>
                      </a:lnTo>
                      <a:lnTo>
                        <a:pt x="2928" y="38"/>
                      </a:lnTo>
                      <a:lnTo>
                        <a:pt x="2522" y="66"/>
                      </a:lnTo>
                      <a:lnTo>
                        <a:pt x="2150" y="90"/>
                      </a:lnTo>
                      <a:lnTo>
                        <a:pt x="1810" y="108"/>
                      </a:lnTo>
                      <a:lnTo>
                        <a:pt x="1502" y="122"/>
                      </a:lnTo>
                      <a:lnTo>
                        <a:pt x="1226" y="130"/>
                      </a:lnTo>
                      <a:lnTo>
                        <a:pt x="982" y="136"/>
                      </a:lnTo>
                      <a:lnTo>
                        <a:pt x="766" y="138"/>
                      </a:lnTo>
                      <a:lnTo>
                        <a:pt x="580" y="138"/>
                      </a:lnTo>
                      <a:lnTo>
                        <a:pt x="420" y="136"/>
                      </a:lnTo>
                      <a:lnTo>
                        <a:pt x="288" y="132"/>
                      </a:lnTo>
                      <a:lnTo>
                        <a:pt x="182" y="128"/>
                      </a:lnTo>
                      <a:lnTo>
                        <a:pt x="44" y="120"/>
                      </a:lnTo>
                      <a:lnTo>
                        <a:pt x="0" y="116"/>
                      </a:lnTo>
                      <a:lnTo>
                        <a:pt x="84" y="696"/>
                      </a:lnTo>
                      <a:lnTo>
                        <a:pt x="84" y="696"/>
                      </a:lnTo>
                      <a:lnTo>
                        <a:pt x="152" y="680"/>
                      </a:lnTo>
                      <a:lnTo>
                        <a:pt x="222" y="666"/>
                      </a:lnTo>
                      <a:lnTo>
                        <a:pt x="292" y="656"/>
                      </a:lnTo>
                      <a:lnTo>
                        <a:pt x="362" y="646"/>
                      </a:lnTo>
                      <a:lnTo>
                        <a:pt x="432" y="638"/>
                      </a:lnTo>
                      <a:lnTo>
                        <a:pt x="504" y="632"/>
                      </a:lnTo>
                      <a:lnTo>
                        <a:pt x="576" y="628"/>
                      </a:lnTo>
                      <a:lnTo>
                        <a:pt x="648" y="628"/>
                      </a:lnTo>
                      <a:lnTo>
                        <a:pt x="648" y="628"/>
                      </a:lnTo>
                      <a:lnTo>
                        <a:pt x="710" y="628"/>
                      </a:lnTo>
                      <a:lnTo>
                        <a:pt x="772" y="630"/>
                      </a:lnTo>
                      <a:lnTo>
                        <a:pt x="834" y="636"/>
                      </a:lnTo>
                      <a:lnTo>
                        <a:pt x="896" y="640"/>
                      </a:lnTo>
                      <a:lnTo>
                        <a:pt x="956" y="648"/>
                      </a:lnTo>
                      <a:lnTo>
                        <a:pt x="1018" y="656"/>
                      </a:lnTo>
                      <a:lnTo>
                        <a:pt x="1078" y="666"/>
                      </a:lnTo>
                      <a:lnTo>
                        <a:pt x="1136" y="678"/>
                      </a:lnTo>
                      <a:lnTo>
                        <a:pt x="1196" y="692"/>
                      </a:lnTo>
                      <a:lnTo>
                        <a:pt x="1254" y="706"/>
                      </a:lnTo>
                      <a:lnTo>
                        <a:pt x="1312" y="722"/>
                      </a:lnTo>
                      <a:lnTo>
                        <a:pt x="1370" y="740"/>
                      </a:lnTo>
                      <a:lnTo>
                        <a:pt x="1428" y="760"/>
                      </a:lnTo>
                      <a:lnTo>
                        <a:pt x="1484" y="780"/>
                      </a:lnTo>
                      <a:lnTo>
                        <a:pt x="1540" y="802"/>
                      </a:lnTo>
                      <a:lnTo>
                        <a:pt x="1594" y="824"/>
                      </a:lnTo>
                      <a:lnTo>
                        <a:pt x="1650" y="850"/>
                      </a:lnTo>
                      <a:lnTo>
                        <a:pt x="1704" y="876"/>
                      </a:lnTo>
                      <a:lnTo>
                        <a:pt x="1756" y="902"/>
                      </a:lnTo>
                      <a:lnTo>
                        <a:pt x="1810" y="930"/>
                      </a:lnTo>
                      <a:lnTo>
                        <a:pt x="1862" y="960"/>
                      </a:lnTo>
                      <a:lnTo>
                        <a:pt x="1912" y="992"/>
                      </a:lnTo>
                      <a:lnTo>
                        <a:pt x="1964" y="1024"/>
                      </a:lnTo>
                      <a:lnTo>
                        <a:pt x="2012" y="1056"/>
                      </a:lnTo>
                      <a:lnTo>
                        <a:pt x="2062" y="1092"/>
                      </a:lnTo>
                      <a:lnTo>
                        <a:pt x="2110" y="1128"/>
                      </a:lnTo>
                      <a:lnTo>
                        <a:pt x="2158" y="1164"/>
                      </a:lnTo>
                      <a:lnTo>
                        <a:pt x="2204" y="1202"/>
                      </a:lnTo>
                      <a:lnTo>
                        <a:pt x="2250" y="1242"/>
                      </a:lnTo>
                      <a:lnTo>
                        <a:pt x="2294" y="1282"/>
                      </a:lnTo>
                      <a:lnTo>
                        <a:pt x="2340" y="1322"/>
                      </a:lnTo>
                      <a:lnTo>
                        <a:pt x="2382" y="1366"/>
                      </a:lnTo>
                      <a:lnTo>
                        <a:pt x="2424" y="1408"/>
                      </a:lnTo>
                      <a:lnTo>
                        <a:pt x="2466" y="1454"/>
                      </a:lnTo>
                      <a:lnTo>
                        <a:pt x="2506" y="1498"/>
                      </a:lnTo>
                      <a:lnTo>
                        <a:pt x="2546" y="1546"/>
                      </a:lnTo>
                      <a:lnTo>
                        <a:pt x="2584" y="1592"/>
                      </a:lnTo>
                      <a:lnTo>
                        <a:pt x="2622" y="1640"/>
                      </a:lnTo>
                      <a:lnTo>
                        <a:pt x="2658" y="1690"/>
                      </a:lnTo>
                      <a:lnTo>
                        <a:pt x="2694" y="1740"/>
                      </a:lnTo>
                      <a:lnTo>
                        <a:pt x="2728" y="1792"/>
                      </a:lnTo>
                      <a:lnTo>
                        <a:pt x="2762" y="1844"/>
                      </a:lnTo>
                      <a:lnTo>
                        <a:pt x="2794" y="1896"/>
                      </a:lnTo>
                      <a:lnTo>
                        <a:pt x="2826" y="1950"/>
                      </a:lnTo>
                      <a:lnTo>
                        <a:pt x="2856" y="2004"/>
                      </a:lnTo>
                      <a:lnTo>
                        <a:pt x="2886" y="2060"/>
                      </a:lnTo>
                      <a:lnTo>
                        <a:pt x="2914" y="2116"/>
                      </a:lnTo>
                      <a:lnTo>
                        <a:pt x="2940" y="2174"/>
                      </a:lnTo>
                      <a:lnTo>
                        <a:pt x="2966" y="2230"/>
                      </a:lnTo>
                      <a:lnTo>
                        <a:pt x="2990" y="2290"/>
                      </a:lnTo>
                      <a:lnTo>
                        <a:pt x="3014" y="2348"/>
                      </a:lnTo>
                      <a:lnTo>
                        <a:pt x="3036" y="2408"/>
                      </a:lnTo>
                      <a:lnTo>
                        <a:pt x="3056" y="2468"/>
                      </a:lnTo>
                      <a:lnTo>
                        <a:pt x="3076" y="2530"/>
                      </a:lnTo>
                      <a:lnTo>
                        <a:pt x="3094" y="2592"/>
                      </a:lnTo>
                      <a:lnTo>
                        <a:pt x="3110" y="2654"/>
                      </a:lnTo>
                      <a:lnTo>
                        <a:pt x="3126" y="2716"/>
                      </a:lnTo>
                      <a:lnTo>
                        <a:pt x="3140" y="2780"/>
                      </a:lnTo>
                      <a:lnTo>
                        <a:pt x="3154" y="2844"/>
                      </a:lnTo>
                      <a:lnTo>
                        <a:pt x="3166" y="2908"/>
                      </a:lnTo>
                      <a:lnTo>
                        <a:pt x="3176" y="2974"/>
                      </a:lnTo>
                      <a:lnTo>
                        <a:pt x="3184" y="3040"/>
                      </a:lnTo>
                      <a:lnTo>
                        <a:pt x="3192" y="3106"/>
                      </a:lnTo>
                      <a:lnTo>
                        <a:pt x="3198" y="3172"/>
                      </a:lnTo>
                      <a:lnTo>
                        <a:pt x="3198" y="3172"/>
                      </a:lnTo>
                      <a:lnTo>
                        <a:pt x="3246" y="3130"/>
                      </a:lnTo>
                      <a:lnTo>
                        <a:pt x="3288" y="3090"/>
                      </a:lnTo>
                      <a:lnTo>
                        <a:pt x="3326" y="3050"/>
                      </a:lnTo>
                      <a:lnTo>
                        <a:pt x="3358" y="3010"/>
                      </a:lnTo>
                      <a:lnTo>
                        <a:pt x="3386" y="2970"/>
                      </a:lnTo>
                      <a:lnTo>
                        <a:pt x="3412" y="2932"/>
                      </a:lnTo>
                      <a:lnTo>
                        <a:pt x="3432" y="2896"/>
                      </a:lnTo>
                      <a:lnTo>
                        <a:pt x="3450" y="2858"/>
                      </a:lnTo>
                      <a:lnTo>
                        <a:pt x="3462" y="2822"/>
                      </a:lnTo>
                      <a:lnTo>
                        <a:pt x="3474" y="2788"/>
                      </a:lnTo>
                      <a:lnTo>
                        <a:pt x="3482" y="2754"/>
                      </a:lnTo>
                      <a:lnTo>
                        <a:pt x="3486" y="2720"/>
                      </a:lnTo>
                      <a:lnTo>
                        <a:pt x="3488" y="2690"/>
                      </a:lnTo>
                      <a:lnTo>
                        <a:pt x="3490" y="2658"/>
                      </a:lnTo>
                      <a:lnTo>
                        <a:pt x="3488" y="2630"/>
                      </a:lnTo>
                      <a:lnTo>
                        <a:pt x="3484" y="2600"/>
                      </a:lnTo>
                      <a:lnTo>
                        <a:pt x="3480" y="2574"/>
                      </a:lnTo>
                      <a:lnTo>
                        <a:pt x="3472" y="2548"/>
                      </a:lnTo>
                      <a:lnTo>
                        <a:pt x="3466" y="2524"/>
                      </a:lnTo>
                      <a:lnTo>
                        <a:pt x="3456" y="2502"/>
                      </a:lnTo>
                      <a:lnTo>
                        <a:pt x="3438" y="2460"/>
                      </a:lnTo>
                      <a:lnTo>
                        <a:pt x="3420" y="2426"/>
                      </a:lnTo>
                      <a:lnTo>
                        <a:pt x="3402" y="2400"/>
                      </a:lnTo>
                      <a:lnTo>
                        <a:pt x="3386" y="2378"/>
                      </a:lnTo>
                      <a:lnTo>
                        <a:pt x="3372" y="2362"/>
                      </a:lnTo>
                      <a:lnTo>
                        <a:pt x="3836" y="2016"/>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0" name="Freeform 6">
                  <a:extLst>
                    <a:ext uri="{FF2B5EF4-FFF2-40B4-BE49-F238E27FC236}">
                      <a16:creationId xmlns:a16="http://schemas.microsoft.com/office/drawing/2014/main" id="{1C903A48-9CCB-4E10-8531-C8A9B92BAF01}"/>
                    </a:ext>
                  </a:extLst>
                </p:cNvPr>
                <p:cNvSpPr>
                  <a:spLocks/>
                </p:cNvSpPr>
                <p:nvPr/>
              </p:nvSpPr>
              <p:spPr bwMode="auto">
                <a:xfrm>
                  <a:off x="2014" y="1128"/>
                  <a:ext cx="3114" cy="3068"/>
                </a:xfrm>
                <a:custGeom>
                  <a:avLst/>
                  <a:gdLst>
                    <a:gd name="T0" fmla="*/ 564 w 3114"/>
                    <a:gd name="T1" fmla="*/ 0 h 3068"/>
                    <a:gd name="T2" fmla="*/ 420 w 3114"/>
                    <a:gd name="T3" fmla="*/ 4 h 3068"/>
                    <a:gd name="T4" fmla="*/ 278 w 3114"/>
                    <a:gd name="T5" fmla="*/ 18 h 3068"/>
                    <a:gd name="T6" fmla="*/ 138 w 3114"/>
                    <a:gd name="T7" fmla="*/ 38 h 3068"/>
                    <a:gd name="T8" fmla="*/ 0 w 3114"/>
                    <a:gd name="T9" fmla="*/ 68 h 3068"/>
                    <a:gd name="T10" fmla="*/ 420 w 3114"/>
                    <a:gd name="T11" fmla="*/ 2964 h 3068"/>
                    <a:gd name="T12" fmla="*/ 554 w 3114"/>
                    <a:gd name="T13" fmla="*/ 2990 h 3068"/>
                    <a:gd name="T14" fmla="*/ 770 w 3114"/>
                    <a:gd name="T15" fmla="*/ 3026 h 3068"/>
                    <a:gd name="T16" fmla="*/ 982 w 3114"/>
                    <a:gd name="T17" fmla="*/ 3048 h 3068"/>
                    <a:gd name="T18" fmla="*/ 1144 w 3114"/>
                    <a:gd name="T19" fmla="*/ 3060 h 3068"/>
                    <a:gd name="T20" fmla="*/ 1320 w 3114"/>
                    <a:gd name="T21" fmla="*/ 3066 h 3068"/>
                    <a:gd name="T22" fmla="*/ 1506 w 3114"/>
                    <a:gd name="T23" fmla="*/ 3066 h 3068"/>
                    <a:gd name="T24" fmla="*/ 1698 w 3114"/>
                    <a:gd name="T25" fmla="*/ 3056 h 3068"/>
                    <a:gd name="T26" fmla="*/ 1896 w 3114"/>
                    <a:gd name="T27" fmla="*/ 3036 h 3068"/>
                    <a:gd name="T28" fmla="*/ 2098 w 3114"/>
                    <a:gd name="T29" fmla="*/ 3002 h 3068"/>
                    <a:gd name="T30" fmla="*/ 2298 w 3114"/>
                    <a:gd name="T31" fmla="*/ 2956 h 3068"/>
                    <a:gd name="T32" fmla="*/ 2496 w 3114"/>
                    <a:gd name="T33" fmla="*/ 2892 h 3068"/>
                    <a:gd name="T34" fmla="*/ 2594 w 3114"/>
                    <a:gd name="T35" fmla="*/ 2854 h 3068"/>
                    <a:gd name="T36" fmla="*/ 2688 w 3114"/>
                    <a:gd name="T37" fmla="*/ 2812 h 3068"/>
                    <a:gd name="T38" fmla="*/ 2782 w 3114"/>
                    <a:gd name="T39" fmla="*/ 2764 h 3068"/>
                    <a:gd name="T40" fmla="*/ 2832 w 3114"/>
                    <a:gd name="T41" fmla="*/ 2736 h 3068"/>
                    <a:gd name="T42" fmla="*/ 2926 w 3114"/>
                    <a:gd name="T43" fmla="*/ 2680 h 3068"/>
                    <a:gd name="T44" fmla="*/ 3008 w 3114"/>
                    <a:gd name="T45" fmla="*/ 2626 h 3068"/>
                    <a:gd name="T46" fmla="*/ 3082 w 3114"/>
                    <a:gd name="T47" fmla="*/ 2572 h 3068"/>
                    <a:gd name="T48" fmla="*/ 3114 w 3114"/>
                    <a:gd name="T49" fmla="*/ 2544 h 3068"/>
                    <a:gd name="T50" fmla="*/ 3100 w 3114"/>
                    <a:gd name="T51" fmla="*/ 2412 h 3068"/>
                    <a:gd name="T52" fmla="*/ 3082 w 3114"/>
                    <a:gd name="T53" fmla="*/ 2280 h 3068"/>
                    <a:gd name="T54" fmla="*/ 3056 w 3114"/>
                    <a:gd name="T55" fmla="*/ 2152 h 3068"/>
                    <a:gd name="T56" fmla="*/ 3026 w 3114"/>
                    <a:gd name="T57" fmla="*/ 2026 h 3068"/>
                    <a:gd name="T58" fmla="*/ 2992 w 3114"/>
                    <a:gd name="T59" fmla="*/ 1902 h 3068"/>
                    <a:gd name="T60" fmla="*/ 2952 w 3114"/>
                    <a:gd name="T61" fmla="*/ 1780 h 3068"/>
                    <a:gd name="T62" fmla="*/ 2906 w 3114"/>
                    <a:gd name="T63" fmla="*/ 1662 h 3068"/>
                    <a:gd name="T64" fmla="*/ 2856 w 3114"/>
                    <a:gd name="T65" fmla="*/ 1546 h 3068"/>
                    <a:gd name="T66" fmla="*/ 2802 w 3114"/>
                    <a:gd name="T67" fmla="*/ 1432 h 3068"/>
                    <a:gd name="T68" fmla="*/ 2742 w 3114"/>
                    <a:gd name="T69" fmla="*/ 1322 h 3068"/>
                    <a:gd name="T70" fmla="*/ 2678 w 3114"/>
                    <a:gd name="T71" fmla="*/ 1216 h 3068"/>
                    <a:gd name="T72" fmla="*/ 2610 w 3114"/>
                    <a:gd name="T73" fmla="*/ 1112 h 3068"/>
                    <a:gd name="T74" fmla="*/ 2538 w 3114"/>
                    <a:gd name="T75" fmla="*/ 1012 h 3068"/>
                    <a:gd name="T76" fmla="*/ 2462 w 3114"/>
                    <a:gd name="T77" fmla="*/ 918 h 3068"/>
                    <a:gd name="T78" fmla="*/ 2382 w 3114"/>
                    <a:gd name="T79" fmla="*/ 826 h 3068"/>
                    <a:gd name="T80" fmla="*/ 2298 w 3114"/>
                    <a:gd name="T81" fmla="*/ 738 h 3068"/>
                    <a:gd name="T82" fmla="*/ 2210 w 3114"/>
                    <a:gd name="T83" fmla="*/ 654 h 3068"/>
                    <a:gd name="T84" fmla="*/ 2120 w 3114"/>
                    <a:gd name="T85" fmla="*/ 574 h 3068"/>
                    <a:gd name="T86" fmla="*/ 2026 w 3114"/>
                    <a:gd name="T87" fmla="*/ 500 h 3068"/>
                    <a:gd name="T88" fmla="*/ 1928 w 3114"/>
                    <a:gd name="T89" fmla="*/ 428 h 3068"/>
                    <a:gd name="T90" fmla="*/ 1828 w 3114"/>
                    <a:gd name="T91" fmla="*/ 364 h 3068"/>
                    <a:gd name="T92" fmla="*/ 1726 w 3114"/>
                    <a:gd name="T93" fmla="*/ 302 h 3068"/>
                    <a:gd name="T94" fmla="*/ 1620 w 3114"/>
                    <a:gd name="T95" fmla="*/ 248 h 3068"/>
                    <a:gd name="T96" fmla="*/ 1510 w 3114"/>
                    <a:gd name="T97" fmla="*/ 196 h 3068"/>
                    <a:gd name="T98" fmla="*/ 1400 w 3114"/>
                    <a:gd name="T99" fmla="*/ 152 h 3068"/>
                    <a:gd name="T100" fmla="*/ 1286 w 3114"/>
                    <a:gd name="T101" fmla="*/ 112 h 3068"/>
                    <a:gd name="T102" fmla="*/ 1170 w 3114"/>
                    <a:gd name="T103" fmla="*/ 78 h 3068"/>
                    <a:gd name="T104" fmla="*/ 1052 w 3114"/>
                    <a:gd name="T105" fmla="*/ 50 h 3068"/>
                    <a:gd name="T106" fmla="*/ 934 w 3114"/>
                    <a:gd name="T107" fmla="*/ 28 h 3068"/>
                    <a:gd name="T108" fmla="*/ 812 w 3114"/>
                    <a:gd name="T109" fmla="*/ 12 h 3068"/>
                    <a:gd name="T110" fmla="*/ 688 w 3114"/>
                    <a:gd name="T111" fmla="*/ 2 h 3068"/>
                    <a:gd name="T112" fmla="*/ 564 w 3114"/>
                    <a:gd name="T113" fmla="*/ 0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4" h="3068">
                      <a:moveTo>
                        <a:pt x="564" y="0"/>
                      </a:moveTo>
                      <a:lnTo>
                        <a:pt x="564" y="0"/>
                      </a:lnTo>
                      <a:lnTo>
                        <a:pt x="492" y="0"/>
                      </a:lnTo>
                      <a:lnTo>
                        <a:pt x="420" y="4"/>
                      </a:lnTo>
                      <a:lnTo>
                        <a:pt x="348" y="10"/>
                      </a:lnTo>
                      <a:lnTo>
                        <a:pt x="278" y="18"/>
                      </a:lnTo>
                      <a:lnTo>
                        <a:pt x="208" y="28"/>
                      </a:lnTo>
                      <a:lnTo>
                        <a:pt x="138" y="38"/>
                      </a:lnTo>
                      <a:lnTo>
                        <a:pt x="68" y="52"/>
                      </a:lnTo>
                      <a:lnTo>
                        <a:pt x="0" y="68"/>
                      </a:lnTo>
                      <a:lnTo>
                        <a:pt x="420" y="2964"/>
                      </a:lnTo>
                      <a:lnTo>
                        <a:pt x="420" y="2964"/>
                      </a:lnTo>
                      <a:lnTo>
                        <a:pt x="482" y="2976"/>
                      </a:lnTo>
                      <a:lnTo>
                        <a:pt x="554" y="2990"/>
                      </a:lnTo>
                      <a:lnTo>
                        <a:pt x="650" y="3008"/>
                      </a:lnTo>
                      <a:lnTo>
                        <a:pt x="770" y="3026"/>
                      </a:lnTo>
                      <a:lnTo>
                        <a:pt x="908" y="3042"/>
                      </a:lnTo>
                      <a:lnTo>
                        <a:pt x="982" y="3048"/>
                      </a:lnTo>
                      <a:lnTo>
                        <a:pt x="1062" y="3056"/>
                      </a:lnTo>
                      <a:lnTo>
                        <a:pt x="1144" y="3060"/>
                      </a:lnTo>
                      <a:lnTo>
                        <a:pt x="1232" y="3064"/>
                      </a:lnTo>
                      <a:lnTo>
                        <a:pt x="1320" y="3066"/>
                      </a:lnTo>
                      <a:lnTo>
                        <a:pt x="1412" y="3068"/>
                      </a:lnTo>
                      <a:lnTo>
                        <a:pt x="1506" y="3066"/>
                      </a:lnTo>
                      <a:lnTo>
                        <a:pt x="1602" y="3062"/>
                      </a:lnTo>
                      <a:lnTo>
                        <a:pt x="1698" y="3056"/>
                      </a:lnTo>
                      <a:lnTo>
                        <a:pt x="1798" y="3048"/>
                      </a:lnTo>
                      <a:lnTo>
                        <a:pt x="1896" y="3036"/>
                      </a:lnTo>
                      <a:lnTo>
                        <a:pt x="1996" y="3022"/>
                      </a:lnTo>
                      <a:lnTo>
                        <a:pt x="2098" y="3002"/>
                      </a:lnTo>
                      <a:lnTo>
                        <a:pt x="2198" y="2982"/>
                      </a:lnTo>
                      <a:lnTo>
                        <a:pt x="2298" y="2956"/>
                      </a:lnTo>
                      <a:lnTo>
                        <a:pt x="2398" y="2926"/>
                      </a:lnTo>
                      <a:lnTo>
                        <a:pt x="2496" y="2892"/>
                      </a:lnTo>
                      <a:lnTo>
                        <a:pt x="2544" y="2874"/>
                      </a:lnTo>
                      <a:lnTo>
                        <a:pt x="2594" y="2854"/>
                      </a:lnTo>
                      <a:lnTo>
                        <a:pt x="2642" y="2834"/>
                      </a:lnTo>
                      <a:lnTo>
                        <a:pt x="2688" y="2812"/>
                      </a:lnTo>
                      <a:lnTo>
                        <a:pt x="2736" y="2788"/>
                      </a:lnTo>
                      <a:lnTo>
                        <a:pt x="2782" y="2764"/>
                      </a:lnTo>
                      <a:lnTo>
                        <a:pt x="2782" y="2764"/>
                      </a:lnTo>
                      <a:lnTo>
                        <a:pt x="2832" y="2736"/>
                      </a:lnTo>
                      <a:lnTo>
                        <a:pt x="2880" y="2708"/>
                      </a:lnTo>
                      <a:lnTo>
                        <a:pt x="2926" y="2680"/>
                      </a:lnTo>
                      <a:lnTo>
                        <a:pt x="2968" y="2652"/>
                      </a:lnTo>
                      <a:lnTo>
                        <a:pt x="3008" y="2626"/>
                      </a:lnTo>
                      <a:lnTo>
                        <a:pt x="3046" y="2598"/>
                      </a:lnTo>
                      <a:lnTo>
                        <a:pt x="3082" y="2572"/>
                      </a:lnTo>
                      <a:lnTo>
                        <a:pt x="3114" y="2544"/>
                      </a:lnTo>
                      <a:lnTo>
                        <a:pt x="3114" y="2544"/>
                      </a:lnTo>
                      <a:lnTo>
                        <a:pt x="3108" y="2478"/>
                      </a:lnTo>
                      <a:lnTo>
                        <a:pt x="3100" y="2412"/>
                      </a:lnTo>
                      <a:lnTo>
                        <a:pt x="3092" y="2346"/>
                      </a:lnTo>
                      <a:lnTo>
                        <a:pt x="3082" y="2280"/>
                      </a:lnTo>
                      <a:lnTo>
                        <a:pt x="3070" y="2216"/>
                      </a:lnTo>
                      <a:lnTo>
                        <a:pt x="3056" y="2152"/>
                      </a:lnTo>
                      <a:lnTo>
                        <a:pt x="3042" y="2088"/>
                      </a:lnTo>
                      <a:lnTo>
                        <a:pt x="3026" y="2026"/>
                      </a:lnTo>
                      <a:lnTo>
                        <a:pt x="3010" y="1964"/>
                      </a:lnTo>
                      <a:lnTo>
                        <a:pt x="2992" y="1902"/>
                      </a:lnTo>
                      <a:lnTo>
                        <a:pt x="2972" y="1840"/>
                      </a:lnTo>
                      <a:lnTo>
                        <a:pt x="2952" y="1780"/>
                      </a:lnTo>
                      <a:lnTo>
                        <a:pt x="2930" y="1720"/>
                      </a:lnTo>
                      <a:lnTo>
                        <a:pt x="2906" y="1662"/>
                      </a:lnTo>
                      <a:lnTo>
                        <a:pt x="2882" y="1602"/>
                      </a:lnTo>
                      <a:lnTo>
                        <a:pt x="2856" y="1546"/>
                      </a:lnTo>
                      <a:lnTo>
                        <a:pt x="2830" y="1488"/>
                      </a:lnTo>
                      <a:lnTo>
                        <a:pt x="2802" y="1432"/>
                      </a:lnTo>
                      <a:lnTo>
                        <a:pt x="2772" y="1376"/>
                      </a:lnTo>
                      <a:lnTo>
                        <a:pt x="2742" y="1322"/>
                      </a:lnTo>
                      <a:lnTo>
                        <a:pt x="2710" y="1268"/>
                      </a:lnTo>
                      <a:lnTo>
                        <a:pt x="2678" y="1216"/>
                      </a:lnTo>
                      <a:lnTo>
                        <a:pt x="2644" y="1164"/>
                      </a:lnTo>
                      <a:lnTo>
                        <a:pt x="2610" y="1112"/>
                      </a:lnTo>
                      <a:lnTo>
                        <a:pt x="2574" y="1062"/>
                      </a:lnTo>
                      <a:lnTo>
                        <a:pt x="2538" y="1012"/>
                      </a:lnTo>
                      <a:lnTo>
                        <a:pt x="2500" y="964"/>
                      </a:lnTo>
                      <a:lnTo>
                        <a:pt x="2462" y="918"/>
                      </a:lnTo>
                      <a:lnTo>
                        <a:pt x="2422" y="870"/>
                      </a:lnTo>
                      <a:lnTo>
                        <a:pt x="2382" y="826"/>
                      </a:lnTo>
                      <a:lnTo>
                        <a:pt x="2340" y="780"/>
                      </a:lnTo>
                      <a:lnTo>
                        <a:pt x="2298" y="738"/>
                      </a:lnTo>
                      <a:lnTo>
                        <a:pt x="2256" y="694"/>
                      </a:lnTo>
                      <a:lnTo>
                        <a:pt x="2210" y="654"/>
                      </a:lnTo>
                      <a:lnTo>
                        <a:pt x="2166" y="614"/>
                      </a:lnTo>
                      <a:lnTo>
                        <a:pt x="2120" y="574"/>
                      </a:lnTo>
                      <a:lnTo>
                        <a:pt x="2074" y="536"/>
                      </a:lnTo>
                      <a:lnTo>
                        <a:pt x="2026" y="500"/>
                      </a:lnTo>
                      <a:lnTo>
                        <a:pt x="1978" y="464"/>
                      </a:lnTo>
                      <a:lnTo>
                        <a:pt x="1928" y="428"/>
                      </a:lnTo>
                      <a:lnTo>
                        <a:pt x="1880" y="396"/>
                      </a:lnTo>
                      <a:lnTo>
                        <a:pt x="1828" y="364"/>
                      </a:lnTo>
                      <a:lnTo>
                        <a:pt x="1778" y="332"/>
                      </a:lnTo>
                      <a:lnTo>
                        <a:pt x="1726" y="302"/>
                      </a:lnTo>
                      <a:lnTo>
                        <a:pt x="1672" y="274"/>
                      </a:lnTo>
                      <a:lnTo>
                        <a:pt x="1620" y="248"/>
                      </a:lnTo>
                      <a:lnTo>
                        <a:pt x="1566" y="222"/>
                      </a:lnTo>
                      <a:lnTo>
                        <a:pt x="1510" y="196"/>
                      </a:lnTo>
                      <a:lnTo>
                        <a:pt x="1456" y="174"/>
                      </a:lnTo>
                      <a:lnTo>
                        <a:pt x="1400" y="152"/>
                      </a:lnTo>
                      <a:lnTo>
                        <a:pt x="1344" y="132"/>
                      </a:lnTo>
                      <a:lnTo>
                        <a:pt x="1286" y="112"/>
                      </a:lnTo>
                      <a:lnTo>
                        <a:pt x="1228" y="94"/>
                      </a:lnTo>
                      <a:lnTo>
                        <a:pt x="1170" y="78"/>
                      </a:lnTo>
                      <a:lnTo>
                        <a:pt x="1112" y="64"/>
                      </a:lnTo>
                      <a:lnTo>
                        <a:pt x="1052" y="50"/>
                      </a:lnTo>
                      <a:lnTo>
                        <a:pt x="994" y="38"/>
                      </a:lnTo>
                      <a:lnTo>
                        <a:pt x="934" y="28"/>
                      </a:lnTo>
                      <a:lnTo>
                        <a:pt x="872" y="20"/>
                      </a:lnTo>
                      <a:lnTo>
                        <a:pt x="812" y="12"/>
                      </a:lnTo>
                      <a:lnTo>
                        <a:pt x="750" y="8"/>
                      </a:lnTo>
                      <a:lnTo>
                        <a:pt x="688" y="2"/>
                      </a:lnTo>
                      <a:lnTo>
                        <a:pt x="626" y="0"/>
                      </a:lnTo>
                      <a:lnTo>
                        <a:pt x="564" y="0"/>
                      </a:lnTo>
                      <a:lnTo>
                        <a:pt x="564" y="0"/>
                      </a:lnTo>
                      <a:close/>
                    </a:path>
                  </a:pathLst>
                </a:custGeom>
                <a:gradFill flip="none" rotWithShape="1">
                  <a:gsLst>
                    <a:gs pos="46000">
                      <a:schemeClr val="accent4">
                        <a:lumMod val="20000"/>
                        <a:lumOff val="80000"/>
                      </a:schemeClr>
                    </a:gs>
                    <a:gs pos="100000">
                      <a:schemeClr val="accent4">
                        <a:lumMod val="60000"/>
                        <a:lumOff val="40000"/>
                      </a:schemeClr>
                    </a:gs>
                  </a:gsLst>
                  <a:lin ang="66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1" name="Freeform 7">
                  <a:extLst>
                    <a:ext uri="{FF2B5EF4-FFF2-40B4-BE49-F238E27FC236}">
                      <a16:creationId xmlns:a16="http://schemas.microsoft.com/office/drawing/2014/main" id="{77E0DE82-48B1-4C2A-9BB1-77CF6D18AF69}"/>
                    </a:ext>
                  </a:extLst>
                </p:cNvPr>
                <p:cNvSpPr>
                  <a:spLocks/>
                </p:cNvSpPr>
                <p:nvPr/>
              </p:nvSpPr>
              <p:spPr bwMode="auto">
                <a:xfrm>
                  <a:off x="4787" y="2516"/>
                  <a:ext cx="972" cy="1376"/>
                </a:xfrm>
                <a:custGeom>
                  <a:avLst/>
                  <a:gdLst>
                    <a:gd name="T0" fmla="*/ 0 w 972"/>
                    <a:gd name="T1" fmla="*/ 1376 h 1376"/>
                    <a:gd name="T2" fmla="*/ 0 w 972"/>
                    <a:gd name="T3" fmla="*/ 1376 h 1376"/>
                    <a:gd name="T4" fmla="*/ 88 w 972"/>
                    <a:gd name="T5" fmla="*/ 1326 h 1376"/>
                    <a:gd name="T6" fmla="*/ 168 w 972"/>
                    <a:gd name="T7" fmla="*/ 1276 h 1376"/>
                    <a:gd name="T8" fmla="*/ 240 w 972"/>
                    <a:gd name="T9" fmla="*/ 1226 h 1376"/>
                    <a:gd name="T10" fmla="*/ 306 w 972"/>
                    <a:gd name="T11" fmla="*/ 1178 h 1376"/>
                    <a:gd name="T12" fmla="*/ 362 w 972"/>
                    <a:gd name="T13" fmla="*/ 1130 h 1376"/>
                    <a:gd name="T14" fmla="*/ 414 w 972"/>
                    <a:gd name="T15" fmla="*/ 1082 h 1376"/>
                    <a:gd name="T16" fmla="*/ 458 w 972"/>
                    <a:gd name="T17" fmla="*/ 1036 h 1376"/>
                    <a:gd name="T18" fmla="*/ 496 w 972"/>
                    <a:gd name="T19" fmla="*/ 990 h 1376"/>
                    <a:gd name="T20" fmla="*/ 528 w 972"/>
                    <a:gd name="T21" fmla="*/ 944 h 1376"/>
                    <a:gd name="T22" fmla="*/ 554 w 972"/>
                    <a:gd name="T23" fmla="*/ 900 h 1376"/>
                    <a:gd name="T24" fmla="*/ 576 w 972"/>
                    <a:gd name="T25" fmla="*/ 856 h 1376"/>
                    <a:gd name="T26" fmla="*/ 594 w 972"/>
                    <a:gd name="T27" fmla="*/ 814 h 1376"/>
                    <a:gd name="T28" fmla="*/ 606 w 972"/>
                    <a:gd name="T29" fmla="*/ 774 h 1376"/>
                    <a:gd name="T30" fmla="*/ 616 w 972"/>
                    <a:gd name="T31" fmla="*/ 734 h 1376"/>
                    <a:gd name="T32" fmla="*/ 622 w 972"/>
                    <a:gd name="T33" fmla="*/ 696 h 1376"/>
                    <a:gd name="T34" fmla="*/ 624 w 972"/>
                    <a:gd name="T35" fmla="*/ 660 h 1376"/>
                    <a:gd name="T36" fmla="*/ 622 w 972"/>
                    <a:gd name="T37" fmla="*/ 626 h 1376"/>
                    <a:gd name="T38" fmla="*/ 620 w 972"/>
                    <a:gd name="T39" fmla="*/ 592 h 1376"/>
                    <a:gd name="T40" fmla="*/ 614 w 972"/>
                    <a:gd name="T41" fmla="*/ 560 h 1376"/>
                    <a:gd name="T42" fmla="*/ 606 w 972"/>
                    <a:gd name="T43" fmla="*/ 530 h 1376"/>
                    <a:gd name="T44" fmla="*/ 598 w 972"/>
                    <a:gd name="T45" fmla="*/ 504 h 1376"/>
                    <a:gd name="T46" fmla="*/ 588 w 972"/>
                    <a:gd name="T47" fmla="*/ 478 h 1376"/>
                    <a:gd name="T48" fmla="*/ 576 w 972"/>
                    <a:gd name="T49" fmla="*/ 454 h 1376"/>
                    <a:gd name="T50" fmla="*/ 566 w 972"/>
                    <a:gd name="T51" fmla="*/ 432 h 1376"/>
                    <a:gd name="T52" fmla="*/ 544 w 972"/>
                    <a:gd name="T53" fmla="*/ 396 h 1376"/>
                    <a:gd name="T54" fmla="*/ 524 w 972"/>
                    <a:gd name="T55" fmla="*/ 368 h 1376"/>
                    <a:gd name="T56" fmla="*/ 506 w 972"/>
                    <a:gd name="T57" fmla="*/ 346 h 1376"/>
                    <a:gd name="T58" fmla="*/ 970 w 972"/>
                    <a:gd name="T59" fmla="*/ 0 h 1376"/>
                    <a:gd name="T60" fmla="*/ 970 w 972"/>
                    <a:gd name="T61" fmla="*/ 0 h 1376"/>
                    <a:gd name="T62" fmla="*/ 972 w 972"/>
                    <a:gd name="T63" fmla="*/ 38 h 1376"/>
                    <a:gd name="T64" fmla="*/ 970 w 972"/>
                    <a:gd name="T65" fmla="*/ 82 h 1376"/>
                    <a:gd name="T66" fmla="*/ 966 w 972"/>
                    <a:gd name="T67" fmla="*/ 142 h 1376"/>
                    <a:gd name="T68" fmla="*/ 956 w 972"/>
                    <a:gd name="T69" fmla="*/ 214 h 1376"/>
                    <a:gd name="T70" fmla="*/ 948 w 972"/>
                    <a:gd name="T71" fmla="*/ 254 h 1376"/>
                    <a:gd name="T72" fmla="*/ 938 w 972"/>
                    <a:gd name="T73" fmla="*/ 296 h 1376"/>
                    <a:gd name="T74" fmla="*/ 928 w 972"/>
                    <a:gd name="T75" fmla="*/ 342 h 1376"/>
                    <a:gd name="T76" fmla="*/ 914 w 972"/>
                    <a:gd name="T77" fmla="*/ 390 h 1376"/>
                    <a:gd name="T78" fmla="*/ 896 w 972"/>
                    <a:gd name="T79" fmla="*/ 438 h 1376"/>
                    <a:gd name="T80" fmla="*/ 878 w 972"/>
                    <a:gd name="T81" fmla="*/ 490 h 1376"/>
                    <a:gd name="T82" fmla="*/ 854 w 972"/>
                    <a:gd name="T83" fmla="*/ 542 h 1376"/>
                    <a:gd name="T84" fmla="*/ 828 w 972"/>
                    <a:gd name="T85" fmla="*/ 596 h 1376"/>
                    <a:gd name="T86" fmla="*/ 800 w 972"/>
                    <a:gd name="T87" fmla="*/ 652 h 1376"/>
                    <a:gd name="T88" fmla="*/ 766 w 972"/>
                    <a:gd name="T89" fmla="*/ 708 h 1376"/>
                    <a:gd name="T90" fmla="*/ 730 w 972"/>
                    <a:gd name="T91" fmla="*/ 766 h 1376"/>
                    <a:gd name="T92" fmla="*/ 688 w 972"/>
                    <a:gd name="T93" fmla="*/ 822 h 1376"/>
                    <a:gd name="T94" fmla="*/ 642 w 972"/>
                    <a:gd name="T95" fmla="*/ 880 h 1376"/>
                    <a:gd name="T96" fmla="*/ 592 w 972"/>
                    <a:gd name="T97" fmla="*/ 938 h 1376"/>
                    <a:gd name="T98" fmla="*/ 538 w 972"/>
                    <a:gd name="T99" fmla="*/ 996 h 1376"/>
                    <a:gd name="T100" fmla="*/ 478 w 972"/>
                    <a:gd name="T101" fmla="*/ 1052 h 1376"/>
                    <a:gd name="T102" fmla="*/ 412 w 972"/>
                    <a:gd name="T103" fmla="*/ 1110 h 1376"/>
                    <a:gd name="T104" fmla="*/ 342 w 972"/>
                    <a:gd name="T105" fmla="*/ 1166 h 1376"/>
                    <a:gd name="T106" fmla="*/ 266 w 972"/>
                    <a:gd name="T107" fmla="*/ 1220 h 1376"/>
                    <a:gd name="T108" fmla="*/ 184 w 972"/>
                    <a:gd name="T109" fmla="*/ 1274 h 1376"/>
                    <a:gd name="T110" fmla="*/ 94 w 972"/>
                    <a:gd name="T111" fmla="*/ 1326 h 1376"/>
                    <a:gd name="T112" fmla="*/ 0 w 972"/>
                    <a:gd name="T113" fmla="*/ 1376 h 1376"/>
                    <a:gd name="T114" fmla="*/ 0 w 972"/>
                    <a:gd name="T115" fmla="*/ 137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2" h="1376">
                      <a:moveTo>
                        <a:pt x="0" y="1376"/>
                      </a:moveTo>
                      <a:lnTo>
                        <a:pt x="0" y="1376"/>
                      </a:lnTo>
                      <a:lnTo>
                        <a:pt x="88" y="1326"/>
                      </a:lnTo>
                      <a:lnTo>
                        <a:pt x="168" y="1276"/>
                      </a:lnTo>
                      <a:lnTo>
                        <a:pt x="240" y="1226"/>
                      </a:lnTo>
                      <a:lnTo>
                        <a:pt x="306" y="1178"/>
                      </a:lnTo>
                      <a:lnTo>
                        <a:pt x="362" y="1130"/>
                      </a:lnTo>
                      <a:lnTo>
                        <a:pt x="414" y="1082"/>
                      </a:lnTo>
                      <a:lnTo>
                        <a:pt x="458" y="1036"/>
                      </a:lnTo>
                      <a:lnTo>
                        <a:pt x="496" y="990"/>
                      </a:lnTo>
                      <a:lnTo>
                        <a:pt x="528" y="944"/>
                      </a:lnTo>
                      <a:lnTo>
                        <a:pt x="554" y="900"/>
                      </a:lnTo>
                      <a:lnTo>
                        <a:pt x="576" y="856"/>
                      </a:lnTo>
                      <a:lnTo>
                        <a:pt x="594" y="814"/>
                      </a:lnTo>
                      <a:lnTo>
                        <a:pt x="606" y="774"/>
                      </a:lnTo>
                      <a:lnTo>
                        <a:pt x="616" y="734"/>
                      </a:lnTo>
                      <a:lnTo>
                        <a:pt x="622" y="696"/>
                      </a:lnTo>
                      <a:lnTo>
                        <a:pt x="624" y="660"/>
                      </a:lnTo>
                      <a:lnTo>
                        <a:pt x="622" y="626"/>
                      </a:lnTo>
                      <a:lnTo>
                        <a:pt x="620" y="592"/>
                      </a:lnTo>
                      <a:lnTo>
                        <a:pt x="614" y="560"/>
                      </a:lnTo>
                      <a:lnTo>
                        <a:pt x="606" y="530"/>
                      </a:lnTo>
                      <a:lnTo>
                        <a:pt x="598" y="504"/>
                      </a:lnTo>
                      <a:lnTo>
                        <a:pt x="588" y="478"/>
                      </a:lnTo>
                      <a:lnTo>
                        <a:pt x="576" y="454"/>
                      </a:lnTo>
                      <a:lnTo>
                        <a:pt x="566" y="432"/>
                      </a:lnTo>
                      <a:lnTo>
                        <a:pt x="544" y="396"/>
                      </a:lnTo>
                      <a:lnTo>
                        <a:pt x="524" y="368"/>
                      </a:lnTo>
                      <a:lnTo>
                        <a:pt x="506" y="346"/>
                      </a:lnTo>
                      <a:lnTo>
                        <a:pt x="970" y="0"/>
                      </a:lnTo>
                      <a:lnTo>
                        <a:pt x="970" y="0"/>
                      </a:lnTo>
                      <a:lnTo>
                        <a:pt x="972" y="38"/>
                      </a:lnTo>
                      <a:lnTo>
                        <a:pt x="970" y="82"/>
                      </a:lnTo>
                      <a:lnTo>
                        <a:pt x="966" y="142"/>
                      </a:lnTo>
                      <a:lnTo>
                        <a:pt x="956" y="214"/>
                      </a:lnTo>
                      <a:lnTo>
                        <a:pt x="948" y="254"/>
                      </a:lnTo>
                      <a:lnTo>
                        <a:pt x="938" y="296"/>
                      </a:lnTo>
                      <a:lnTo>
                        <a:pt x="928" y="342"/>
                      </a:lnTo>
                      <a:lnTo>
                        <a:pt x="914" y="390"/>
                      </a:lnTo>
                      <a:lnTo>
                        <a:pt x="896" y="438"/>
                      </a:lnTo>
                      <a:lnTo>
                        <a:pt x="878" y="490"/>
                      </a:lnTo>
                      <a:lnTo>
                        <a:pt x="854" y="542"/>
                      </a:lnTo>
                      <a:lnTo>
                        <a:pt x="828" y="596"/>
                      </a:lnTo>
                      <a:lnTo>
                        <a:pt x="800" y="652"/>
                      </a:lnTo>
                      <a:lnTo>
                        <a:pt x="766" y="708"/>
                      </a:lnTo>
                      <a:lnTo>
                        <a:pt x="730" y="766"/>
                      </a:lnTo>
                      <a:lnTo>
                        <a:pt x="688" y="822"/>
                      </a:lnTo>
                      <a:lnTo>
                        <a:pt x="642" y="880"/>
                      </a:lnTo>
                      <a:lnTo>
                        <a:pt x="592" y="938"/>
                      </a:lnTo>
                      <a:lnTo>
                        <a:pt x="538" y="996"/>
                      </a:lnTo>
                      <a:lnTo>
                        <a:pt x="478" y="1052"/>
                      </a:lnTo>
                      <a:lnTo>
                        <a:pt x="412" y="1110"/>
                      </a:lnTo>
                      <a:lnTo>
                        <a:pt x="342" y="1166"/>
                      </a:lnTo>
                      <a:lnTo>
                        <a:pt x="266" y="1220"/>
                      </a:lnTo>
                      <a:lnTo>
                        <a:pt x="184" y="1274"/>
                      </a:lnTo>
                      <a:lnTo>
                        <a:pt x="94" y="1326"/>
                      </a:lnTo>
                      <a:lnTo>
                        <a:pt x="0" y="1376"/>
                      </a:lnTo>
                      <a:lnTo>
                        <a:pt x="0" y="1376"/>
                      </a:lnTo>
                      <a:close/>
                    </a:path>
                  </a:pathLst>
                </a:custGeom>
                <a:gradFill flip="none" rotWithShape="1">
                  <a:gsLst>
                    <a:gs pos="0">
                      <a:schemeClr val="accent4"/>
                    </a:gs>
                    <a:gs pos="100000">
                      <a:schemeClr val="accent4">
                        <a:lumMod val="23000"/>
                        <a:lumOff val="77000"/>
                      </a:schemeClr>
                    </a:gs>
                  </a:gsLst>
                  <a:lin ang="120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2" name="Freeform 8">
                  <a:extLst>
                    <a:ext uri="{FF2B5EF4-FFF2-40B4-BE49-F238E27FC236}">
                      <a16:creationId xmlns:a16="http://schemas.microsoft.com/office/drawing/2014/main" id="{2B02B6FE-3D43-4989-8AFD-5B11DB0DC2D6}"/>
                    </a:ext>
                  </a:extLst>
                </p:cNvPr>
                <p:cNvSpPr>
                  <a:spLocks/>
                </p:cNvSpPr>
                <p:nvPr/>
              </p:nvSpPr>
              <p:spPr bwMode="auto">
                <a:xfrm>
                  <a:off x="4481" y="2362"/>
                  <a:ext cx="2" cy="6"/>
                </a:xfrm>
                <a:custGeom>
                  <a:avLst/>
                  <a:gdLst>
                    <a:gd name="T0" fmla="*/ 2 w 2"/>
                    <a:gd name="T1" fmla="*/ 6 h 6"/>
                    <a:gd name="T2" fmla="*/ 0 w 2"/>
                    <a:gd name="T3" fmla="*/ 6 h 6"/>
                    <a:gd name="T4" fmla="*/ 0 w 2"/>
                    <a:gd name="T5" fmla="*/ 0 h 6"/>
                    <a:gd name="T6" fmla="*/ 2 w 2"/>
                    <a:gd name="T7" fmla="*/ 6 h 6"/>
                  </a:gdLst>
                  <a:ahLst/>
                  <a:cxnLst>
                    <a:cxn ang="0">
                      <a:pos x="T0" y="T1"/>
                    </a:cxn>
                    <a:cxn ang="0">
                      <a:pos x="T2" y="T3"/>
                    </a:cxn>
                    <a:cxn ang="0">
                      <a:pos x="T4" y="T5"/>
                    </a:cxn>
                    <a:cxn ang="0">
                      <a:pos x="T6" y="T7"/>
                    </a:cxn>
                  </a:cxnLst>
                  <a:rect l="0" t="0" r="r" b="b"/>
                  <a:pathLst>
                    <a:path w="2" h="6">
                      <a:moveTo>
                        <a:pt x="2" y="6"/>
                      </a:moveTo>
                      <a:lnTo>
                        <a:pt x="0" y="6"/>
                      </a:lnTo>
                      <a:lnTo>
                        <a:pt x="0" y="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3" name="Freeform 9">
                  <a:extLst>
                    <a:ext uri="{FF2B5EF4-FFF2-40B4-BE49-F238E27FC236}">
                      <a16:creationId xmlns:a16="http://schemas.microsoft.com/office/drawing/2014/main" id="{E8811947-4220-4548-AAB6-E56A67E4252F}"/>
                    </a:ext>
                  </a:extLst>
                </p:cNvPr>
                <p:cNvSpPr>
                  <a:spLocks/>
                </p:cNvSpPr>
                <p:nvPr/>
              </p:nvSpPr>
              <p:spPr bwMode="auto">
                <a:xfrm>
                  <a:off x="4285" y="68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8F1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4" name="Rectangle 10">
                  <a:extLst>
                    <a:ext uri="{FF2B5EF4-FFF2-40B4-BE49-F238E27FC236}">
                      <a16:creationId xmlns:a16="http://schemas.microsoft.com/office/drawing/2014/main" id="{893E86FC-3F6B-49ED-BD35-61AFAC8FD001}"/>
                    </a:ext>
                  </a:extLst>
                </p:cNvPr>
                <p:cNvSpPr>
                  <a:spLocks noChangeArrowheads="1"/>
                </p:cNvSpPr>
                <p:nvPr/>
              </p:nvSpPr>
              <p:spPr bwMode="auto">
                <a:xfrm>
                  <a:off x="4421" y="572"/>
                  <a:ext cx="1" cy="1"/>
                </a:xfrm>
                <a:prstGeom prst="rect">
                  <a:avLst/>
                </a:prstGeom>
                <a:solidFill>
                  <a:srgbClr val="8F19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5" name="Freeform 11">
                  <a:extLst>
                    <a:ext uri="{FF2B5EF4-FFF2-40B4-BE49-F238E27FC236}">
                      <a16:creationId xmlns:a16="http://schemas.microsoft.com/office/drawing/2014/main" id="{8797AE0D-DC92-4DF8-9A3A-C9DE664F86AB}"/>
                    </a:ext>
                  </a:extLst>
                </p:cNvPr>
                <p:cNvSpPr>
                  <a:spLocks/>
                </p:cNvSpPr>
                <p:nvPr/>
              </p:nvSpPr>
              <p:spPr bwMode="auto">
                <a:xfrm>
                  <a:off x="3971" y="124"/>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8F1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a:extLst>
                  <a:ext uri="{FF2B5EF4-FFF2-40B4-BE49-F238E27FC236}">
                    <a16:creationId xmlns:a16="http://schemas.microsoft.com/office/drawing/2014/main" id="{80E6FF3D-EB13-4D38-BDDE-4B30A8115CE0}"/>
                  </a:ext>
                </a:extLst>
              </p:cNvPr>
              <p:cNvSpPr txBox="1"/>
              <p:nvPr/>
            </p:nvSpPr>
            <p:spPr>
              <a:xfrm rot="21302644">
                <a:off x="1606087" y="1488500"/>
                <a:ext cx="2173556" cy="165417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Locations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of things</a:t>
                </a:r>
              </a:p>
            </p:txBody>
          </p:sp>
        </p:grpSp>
        <p:grpSp>
          <p:nvGrpSpPr>
            <p:cNvPr id="11" name="Group 10">
              <a:extLst>
                <a:ext uri="{FF2B5EF4-FFF2-40B4-BE49-F238E27FC236}">
                  <a16:creationId xmlns:a16="http://schemas.microsoft.com/office/drawing/2014/main" id="{D8454FDF-782C-45B1-9698-2B227E8FDEE6}"/>
                </a:ext>
              </a:extLst>
            </p:cNvPr>
            <p:cNvGrpSpPr/>
            <p:nvPr/>
          </p:nvGrpSpPr>
          <p:grpSpPr>
            <a:xfrm rot="20331986">
              <a:off x="4241650" y="2808986"/>
              <a:ext cx="3061981" cy="3351668"/>
              <a:chOff x="1052820" y="669808"/>
              <a:chExt cx="3061981" cy="3351668"/>
            </a:xfrm>
          </p:grpSpPr>
          <p:grpSp>
            <p:nvGrpSpPr>
              <p:cNvPr id="56" name="Group 4">
                <a:extLst>
                  <a:ext uri="{FF2B5EF4-FFF2-40B4-BE49-F238E27FC236}">
                    <a16:creationId xmlns:a16="http://schemas.microsoft.com/office/drawing/2014/main" id="{CF195E1A-4F8D-4FAF-A7B8-8166309EA3A5}"/>
                  </a:ext>
                </a:extLst>
              </p:cNvPr>
              <p:cNvGrpSpPr>
                <a:grpSpLocks noChangeAspect="1"/>
              </p:cNvGrpSpPr>
              <p:nvPr/>
            </p:nvGrpSpPr>
            <p:grpSpPr bwMode="auto">
              <a:xfrm>
                <a:off x="1052820" y="669808"/>
                <a:ext cx="3061981" cy="3351668"/>
                <a:chOff x="1679" y="124"/>
                <a:chExt cx="4080" cy="4466"/>
              </a:xfrm>
              <a:effectLst>
                <a:outerShdw blurRad="190500" dist="165100" dir="3600000" algn="tl" rotWithShape="0">
                  <a:prstClr val="black">
                    <a:alpha val="31000"/>
                  </a:prstClr>
                </a:outerShdw>
              </a:effectLst>
            </p:grpSpPr>
            <p:sp>
              <p:nvSpPr>
                <p:cNvPr id="58" name="AutoShape 3">
                  <a:extLst>
                    <a:ext uri="{FF2B5EF4-FFF2-40B4-BE49-F238E27FC236}">
                      <a16:creationId xmlns:a16="http://schemas.microsoft.com/office/drawing/2014/main" id="{E22A95A9-2AF9-416F-89D5-114D58C5C060}"/>
                    </a:ext>
                  </a:extLst>
                </p:cNvPr>
                <p:cNvSpPr>
                  <a:spLocks noChangeAspect="1" noChangeArrowheads="1" noTextEdit="1"/>
                </p:cNvSpPr>
                <p:nvPr/>
              </p:nvSpPr>
              <p:spPr bwMode="auto">
                <a:xfrm>
                  <a:off x="1921" y="124"/>
                  <a:ext cx="3838" cy="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9" name="Freeform 5">
                  <a:extLst>
                    <a:ext uri="{FF2B5EF4-FFF2-40B4-BE49-F238E27FC236}">
                      <a16:creationId xmlns:a16="http://schemas.microsoft.com/office/drawing/2014/main" id="{46A1B0A8-1007-43CC-BBFF-814C3C28759D}"/>
                    </a:ext>
                  </a:extLst>
                </p:cNvPr>
                <p:cNvSpPr>
                  <a:spLocks/>
                </p:cNvSpPr>
                <p:nvPr/>
              </p:nvSpPr>
              <p:spPr bwMode="auto">
                <a:xfrm>
                  <a:off x="1679" y="923"/>
                  <a:ext cx="3836" cy="3172"/>
                </a:xfrm>
                <a:custGeom>
                  <a:avLst/>
                  <a:gdLst>
                    <a:gd name="T0" fmla="*/ 3370 w 3836"/>
                    <a:gd name="T1" fmla="*/ 0 h 3172"/>
                    <a:gd name="T2" fmla="*/ 2928 w 3836"/>
                    <a:gd name="T3" fmla="*/ 38 h 3172"/>
                    <a:gd name="T4" fmla="*/ 2150 w 3836"/>
                    <a:gd name="T5" fmla="*/ 90 h 3172"/>
                    <a:gd name="T6" fmla="*/ 1502 w 3836"/>
                    <a:gd name="T7" fmla="*/ 122 h 3172"/>
                    <a:gd name="T8" fmla="*/ 982 w 3836"/>
                    <a:gd name="T9" fmla="*/ 136 h 3172"/>
                    <a:gd name="T10" fmla="*/ 580 w 3836"/>
                    <a:gd name="T11" fmla="*/ 138 h 3172"/>
                    <a:gd name="T12" fmla="*/ 288 w 3836"/>
                    <a:gd name="T13" fmla="*/ 132 h 3172"/>
                    <a:gd name="T14" fmla="*/ 44 w 3836"/>
                    <a:gd name="T15" fmla="*/ 120 h 3172"/>
                    <a:gd name="T16" fmla="*/ 84 w 3836"/>
                    <a:gd name="T17" fmla="*/ 696 h 3172"/>
                    <a:gd name="T18" fmla="*/ 152 w 3836"/>
                    <a:gd name="T19" fmla="*/ 680 h 3172"/>
                    <a:gd name="T20" fmla="*/ 292 w 3836"/>
                    <a:gd name="T21" fmla="*/ 656 h 3172"/>
                    <a:gd name="T22" fmla="*/ 432 w 3836"/>
                    <a:gd name="T23" fmla="*/ 638 h 3172"/>
                    <a:gd name="T24" fmla="*/ 576 w 3836"/>
                    <a:gd name="T25" fmla="*/ 628 h 3172"/>
                    <a:gd name="T26" fmla="*/ 648 w 3836"/>
                    <a:gd name="T27" fmla="*/ 628 h 3172"/>
                    <a:gd name="T28" fmla="*/ 772 w 3836"/>
                    <a:gd name="T29" fmla="*/ 630 h 3172"/>
                    <a:gd name="T30" fmla="*/ 896 w 3836"/>
                    <a:gd name="T31" fmla="*/ 640 h 3172"/>
                    <a:gd name="T32" fmla="*/ 1018 w 3836"/>
                    <a:gd name="T33" fmla="*/ 656 h 3172"/>
                    <a:gd name="T34" fmla="*/ 1136 w 3836"/>
                    <a:gd name="T35" fmla="*/ 678 h 3172"/>
                    <a:gd name="T36" fmla="*/ 1254 w 3836"/>
                    <a:gd name="T37" fmla="*/ 706 h 3172"/>
                    <a:gd name="T38" fmla="*/ 1370 w 3836"/>
                    <a:gd name="T39" fmla="*/ 740 h 3172"/>
                    <a:gd name="T40" fmla="*/ 1484 w 3836"/>
                    <a:gd name="T41" fmla="*/ 780 h 3172"/>
                    <a:gd name="T42" fmla="*/ 1594 w 3836"/>
                    <a:gd name="T43" fmla="*/ 824 h 3172"/>
                    <a:gd name="T44" fmla="*/ 1704 w 3836"/>
                    <a:gd name="T45" fmla="*/ 876 h 3172"/>
                    <a:gd name="T46" fmla="*/ 1810 w 3836"/>
                    <a:gd name="T47" fmla="*/ 930 h 3172"/>
                    <a:gd name="T48" fmla="*/ 1912 w 3836"/>
                    <a:gd name="T49" fmla="*/ 992 h 3172"/>
                    <a:gd name="T50" fmla="*/ 2012 w 3836"/>
                    <a:gd name="T51" fmla="*/ 1056 h 3172"/>
                    <a:gd name="T52" fmla="*/ 2110 w 3836"/>
                    <a:gd name="T53" fmla="*/ 1128 h 3172"/>
                    <a:gd name="T54" fmla="*/ 2204 w 3836"/>
                    <a:gd name="T55" fmla="*/ 1202 h 3172"/>
                    <a:gd name="T56" fmla="*/ 2294 w 3836"/>
                    <a:gd name="T57" fmla="*/ 1282 h 3172"/>
                    <a:gd name="T58" fmla="*/ 2382 w 3836"/>
                    <a:gd name="T59" fmla="*/ 1366 h 3172"/>
                    <a:gd name="T60" fmla="*/ 2466 w 3836"/>
                    <a:gd name="T61" fmla="*/ 1454 h 3172"/>
                    <a:gd name="T62" fmla="*/ 2546 w 3836"/>
                    <a:gd name="T63" fmla="*/ 1546 h 3172"/>
                    <a:gd name="T64" fmla="*/ 2622 w 3836"/>
                    <a:gd name="T65" fmla="*/ 1640 h 3172"/>
                    <a:gd name="T66" fmla="*/ 2694 w 3836"/>
                    <a:gd name="T67" fmla="*/ 1740 h 3172"/>
                    <a:gd name="T68" fmla="*/ 2762 w 3836"/>
                    <a:gd name="T69" fmla="*/ 1844 h 3172"/>
                    <a:gd name="T70" fmla="*/ 2826 w 3836"/>
                    <a:gd name="T71" fmla="*/ 1950 h 3172"/>
                    <a:gd name="T72" fmla="*/ 2886 w 3836"/>
                    <a:gd name="T73" fmla="*/ 2060 h 3172"/>
                    <a:gd name="T74" fmla="*/ 2940 w 3836"/>
                    <a:gd name="T75" fmla="*/ 2174 h 3172"/>
                    <a:gd name="T76" fmla="*/ 2990 w 3836"/>
                    <a:gd name="T77" fmla="*/ 2290 h 3172"/>
                    <a:gd name="T78" fmla="*/ 3036 w 3836"/>
                    <a:gd name="T79" fmla="*/ 2408 h 3172"/>
                    <a:gd name="T80" fmla="*/ 3076 w 3836"/>
                    <a:gd name="T81" fmla="*/ 2530 h 3172"/>
                    <a:gd name="T82" fmla="*/ 3110 w 3836"/>
                    <a:gd name="T83" fmla="*/ 2654 h 3172"/>
                    <a:gd name="T84" fmla="*/ 3140 w 3836"/>
                    <a:gd name="T85" fmla="*/ 2780 h 3172"/>
                    <a:gd name="T86" fmla="*/ 3166 w 3836"/>
                    <a:gd name="T87" fmla="*/ 2908 h 3172"/>
                    <a:gd name="T88" fmla="*/ 3184 w 3836"/>
                    <a:gd name="T89" fmla="*/ 3040 h 3172"/>
                    <a:gd name="T90" fmla="*/ 3198 w 3836"/>
                    <a:gd name="T91" fmla="*/ 3172 h 3172"/>
                    <a:gd name="T92" fmla="*/ 3246 w 3836"/>
                    <a:gd name="T93" fmla="*/ 3130 h 3172"/>
                    <a:gd name="T94" fmla="*/ 3326 w 3836"/>
                    <a:gd name="T95" fmla="*/ 3050 h 3172"/>
                    <a:gd name="T96" fmla="*/ 3386 w 3836"/>
                    <a:gd name="T97" fmla="*/ 2970 h 3172"/>
                    <a:gd name="T98" fmla="*/ 3432 w 3836"/>
                    <a:gd name="T99" fmla="*/ 2896 h 3172"/>
                    <a:gd name="T100" fmla="*/ 3462 w 3836"/>
                    <a:gd name="T101" fmla="*/ 2822 h 3172"/>
                    <a:gd name="T102" fmla="*/ 3482 w 3836"/>
                    <a:gd name="T103" fmla="*/ 2754 h 3172"/>
                    <a:gd name="T104" fmla="*/ 3488 w 3836"/>
                    <a:gd name="T105" fmla="*/ 2690 h 3172"/>
                    <a:gd name="T106" fmla="*/ 3488 w 3836"/>
                    <a:gd name="T107" fmla="*/ 2630 h 3172"/>
                    <a:gd name="T108" fmla="*/ 3480 w 3836"/>
                    <a:gd name="T109" fmla="*/ 2574 h 3172"/>
                    <a:gd name="T110" fmla="*/ 3466 w 3836"/>
                    <a:gd name="T111" fmla="*/ 2524 h 3172"/>
                    <a:gd name="T112" fmla="*/ 3438 w 3836"/>
                    <a:gd name="T113" fmla="*/ 2460 h 3172"/>
                    <a:gd name="T114" fmla="*/ 3402 w 3836"/>
                    <a:gd name="T115" fmla="*/ 2400 h 3172"/>
                    <a:gd name="T116" fmla="*/ 3372 w 3836"/>
                    <a:gd name="T117" fmla="*/ 2362 h 3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36" h="3172">
                      <a:moveTo>
                        <a:pt x="3836" y="2016"/>
                      </a:moveTo>
                      <a:lnTo>
                        <a:pt x="3370" y="0"/>
                      </a:lnTo>
                      <a:lnTo>
                        <a:pt x="3370" y="0"/>
                      </a:lnTo>
                      <a:lnTo>
                        <a:pt x="2928" y="38"/>
                      </a:lnTo>
                      <a:lnTo>
                        <a:pt x="2522" y="66"/>
                      </a:lnTo>
                      <a:lnTo>
                        <a:pt x="2150" y="90"/>
                      </a:lnTo>
                      <a:lnTo>
                        <a:pt x="1810" y="108"/>
                      </a:lnTo>
                      <a:lnTo>
                        <a:pt x="1502" y="122"/>
                      </a:lnTo>
                      <a:lnTo>
                        <a:pt x="1226" y="130"/>
                      </a:lnTo>
                      <a:lnTo>
                        <a:pt x="982" y="136"/>
                      </a:lnTo>
                      <a:lnTo>
                        <a:pt x="766" y="138"/>
                      </a:lnTo>
                      <a:lnTo>
                        <a:pt x="580" y="138"/>
                      </a:lnTo>
                      <a:lnTo>
                        <a:pt x="420" y="136"/>
                      </a:lnTo>
                      <a:lnTo>
                        <a:pt x="288" y="132"/>
                      </a:lnTo>
                      <a:lnTo>
                        <a:pt x="182" y="128"/>
                      </a:lnTo>
                      <a:lnTo>
                        <a:pt x="44" y="120"/>
                      </a:lnTo>
                      <a:lnTo>
                        <a:pt x="0" y="116"/>
                      </a:lnTo>
                      <a:lnTo>
                        <a:pt x="84" y="696"/>
                      </a:lnTo>
                      <a:lnTo>
                        <a:pt x="84" y="696"/>
                      </a:lnTo>
                      <a:lnTo>
                        <a:pt x="152" y="680"/>
                      </a:lnTo>
                      <a:lnTo>
                        <a:pt x="222" y="666"/>
                      </a:lnTo>
                      <a:lnTo>
                        <a:pt x="292" y="656"/>
                      </a:lnTo>
                      <a:lnTo>
                        <a:pt x="362" y="646"/>
                      </a:lnTo>
                      <a:lnTo>
                        <a:pt x="432" y="638"/>
                      </a:lnTo>
                      <a:lnTo>
                        <a:pt x="504" y="632"/>
                      </a:lnTo>
                      <a:lnTo>
                        <a:pt x="576" y="628"/>
                      </a:lnTo>
                      <a:lnTo>
                        <a:pt x="648" y="628"/>
                      </a:lnTo>
                      <a:lnTo>
                        <a:pt x="648" y="628"/>
                      </a:lnTo>
                      <a:lnTo>
                        <a:pt x="710" y="628"/>
                      </a:lnTo>
                      <a:lnTo>
                        <a:pt x="772" y="630"/>
                      </a:lnTo>
                      <a:lnTo>
                        <a:pt x="834" y="636"/>
                      </a:lnTo>
                      <a:lnTo>
                        <a:pt x="896" y="640"/>
                      </a:lnTo>
                      <a:lnTo>
                        <a:pt x="956" y="648"/>
                      </a:lnTo>
                      <a:lnTo>
                        <a:pt x="1018" y="656"/>
                      </a:lnTo>
                      <a:lnTo>
                        <a:pt x="1078" y="666"/>
                      </a:lnTo>
                      <a:lnTo>
                        <a:pt x="1136" y="678"/>
                      </a:lnTo>
                      <a:lnTo>
                        <a:pt x="1196" y="692"/>
                      </a:lnTo>
                      <a:lnTo>
                        <a:pt x="1254" y="706"/>
                      </a:lnTo>
                      <a:lnTo>
                        <a:pt x="1312" y="722"/>
                      </a:lnTo>
                      <a:lnTo>
                        <a:pt x="1370" y="740"/>
                      </a:lnTo>
                      <a:lnTo>
                        <a:pt x="1428" y="760"/>
                      </a:lnTo>
                      <a:lnTo>
                        <a:pt x="1484" y="780"/>
                      </a:lnTo>
                      <a:lnTo>
                        <a:pt x="1540" y="802"/>
                      </a:lnTo>
                      <a:lnTo>
                        <a:pt x="1594" y="824"/>
                      </a:lnTo>
                      <a:lnTo>
                        <a:pt x="1650" y="850"/>
                      </a:lnTo>
                      <a:lnTo>
                        <a:pt x="1704" y="876"/>
                      </a:lnTo>
                      <a:lnTo>
                        <a:pt x="1756" y="902"/>
                      </a:lnTo>
                      <a:lnTo>
                        <a:pt x="1810" y="930"/>
                      </a:lnTo>
                      <a:lnTo>
                        <a:pt x="1862" y="960"/>
                      </a:lnTo>
                      <a:lnTo>
                        <a:pt x="1912" y="992"/>
                      </a:lnTo>
                      <a:lnTo>
                        <a:pt x="1964" y="1024"/>
                      </a:lnTo>
                      <a:lnTo>
                        <a:pt x="2012" y="1056"/>
                      </a:lnTo>
                      <a:lnTo>
                        <a:pt x="2062" y="1092"/>
                      </a:lnTo>
                      <a:lnTo>
                        <a:pt x="2110" y="1128"/>
                      </a:lnTo>
                      <a:lnTo>
                        <a:pt x="2158" y="1164"/>
                      </a:lnTo>
                      <a:lnTo>
                        <a:pt x="2204" y="1202"/>
                      </a:lnTo>
                      <a:lnTo>
                        <a:pt x="2250" y="1242"/>
                      </a:lnTo>
                      <a:lnTo>
                        <a:pt x="2294" y="1282"/>
                      </a:lnTo>
                      <a:lnTo>
                        <a:pt x="2340" y="1322"/>
                      </a:lnTo>
                      <a:lnTo>
                        <a:pt x="2382" y="1366"/>
                      </a:lnTo>
                      <a:lnTo>
                        <a:pt x="2424" y="1408"/>
                      </a:lnTo>
                      <a:lnTo>
                        <a:pt x="2466" y="1454"/>
                      </a:lnTo>
                      <a:lnTo>
                        <a:pt x="2506" y="1498"/>
                      </a:lnTo>
                      <a:lnTo>
                        <a:pt x="2546" y="1546"/>
                      </a:lnTo>
                      <a:lnTo>
                        <a:pt x="2584" y="1592"/>
                      </a:lnTo>
                      <a:lnTo>
                        <a:pt x="2622" y="1640"/>
                      </a:lnTo>
                      <a:lnTo>
                        <a:pt x="2658" y="1690"/>
                      </a:lnTo>
                      <a:lnTo>
                        <a:pt x="2694" y="1740"/>
                      </a:lnTo>
                      <a:lnTo>
                        <a:pt x="2728" y="1792"/>
                      </a:lnTo>
                      <a:lnTo>
                        <a:pt x="2762" y="1844"/>
                      </a:lnTo>
                      <a:lnTo>
                        <a:pt x="2794" y="1896"/>
                      </a:lnTo>
                      <a:lnTo>
                        <a:pt x="2826" y="1950"/>
                      </a:lnTo>
                      <a:lnTo>
                        <a:pt x="2856" y="2004"/>
                      </a:lnTo>
                      <a:lnTo>
                        <a:pt x="2886" y="2060"/>
                      </a:lnTo>
                      <a:lnTo>
                        <a:pt x="2914" y="2116"/>
                      </a:lnTo>
                      <a:lnTo>
                        <a:pt x="2940" y="2174"/>
                      </a:lnTo>
                      <a:lnTo>
                        <a:pt x="2966" y="2230"/>
                      </a:lnTo>
                      <a:lnTo>
                        <a:pt x="2990" y="2290"/>
                      </a:lnTo>
                      <a:lnTo>
                        <a:pt x="3014" y="2348"/>
                      </a:lnTo>
                      <a:lnTo>
                        <a:pt x="3036" y="2408"/>
                      </a:lnTo>
                      <a:lnTo>
                        <a:pt x="3056" y="2468"/>
                      </a:lnTo>
                      <a:lnTo>
                        <a:pt x="3076" y="2530"/>
                      </a:lnTo>
                      <a:lnTo>
                        <a:pt x="3094" y="2592"/>
                      </a:lnTo>
                      <a:lnTo>
                        <a:pt x="3110" y="2654"/>
                      </a:lnTo>
                      <a:lnTo>
                        <a:pt x="3126" y="2716"/>
                      </a:lnTo>
                      <a:lnTo>
                        <a:pt x="3140" y="2780"/>
                      </a:lnTo>
                      <a:lnTo>
                        <a:pt x="3154" y="2844"/>
                      </a:lnTo>
                      <a:lnTo>
                        <a:pt x="3166" y="2908"/>
                      </a:lnTo>
                      <a:lnTo>
                        <a:pt x="3176" y="2974"/>
                      </a:lnTo>
                      <a:lnTo>
                        <a:pt x="3184" y="3040"/>
                      </a:lnTo>
                      <a:lnTo>
                        <a:pt x="3192" y="3106"/>
                      </a:lnTo>
                      <a:lnTo>
                        <a:pt x="3198" y="3172"/>
                      </a:lnTo>
                      <a:lnTo>
                        <a:pt x="3198" y="3172"/>
                      </a:lnTo>
                      <a:lnTo>
                        <a:pt x="3246" y="3130"/>
                      </a:lnTo>
                      <a:lnTo>
                        <a:pt x="3288" y="3090"/>
                      </a:lnTo>
                      <a:lnTo>
                        <a:pt x="3326" y="3050"/>
                      </a:lnTo>
                      <a:lnTo>
                        <a:pt x="3358" y="3010"/>
                      </a:lnTo>
                      <a:lnTo>
                        <a:pt x="3386" y="2970"/>
                      </a:lnTo>
                      <a:lnTo>
                        <a:pt x="3412" y="2932"/>
                      </a:lnTo>
                      <a:lnTo>
                        <a:pt x="3432" y="2896"/>
                      </a:lnTo>
                      <a:lnTo>
                        <a:pt x="3450" y="2858"/>
                      </a:lnTo>
                      <a:lnTo>
                        <a:pt x="3462" y="2822"/>
                      </a:lnTo>
                      <a:lnTo>
                        <a:pt x="3474" y="2788"/>
                      </a:lnTo>
                      <a:lnTo>
                        <a:pt x="3482" y="2754"/>
                      </a:lnTo>
                      <a:lnTo>
                        <a:pt x="3486" y="2720"/>
                      </a:lnTo>
                      <a:lnTo>
                        <a:pt x="3488" y="2690"/>
                      </a:lnTo>
                      <a:lnTo>
                        <a:pt x="3490" y="2658"/>
                      </a:lnTo>
                      <a:lnTo>
                        <a:pt x="3488" y="2630"/>
                      </a:lnTo>
                      <a:lnTo>
                        <a:pt x="3484" y="2600"/>
                      </a:lnTo>
                      <a:lnTo>
                        <a:pt x="3480" y="2574"/>
                      </a:lnTo>
                      <a:lnTo>
                        <a:pt x="3472" y="2548"/>
                      </a:lnTo>
                      <a:lnTo>
                        <a:pt x="3466" y="2524"/>
                      </a:lnTo>
                      <a:lnTo>
                        <a:pt x="3456" y="2502"/>
                      </a:lnTo>
                      <a:lnTo>
                        <a:pt x="3438" y="2460"/>
                      </a:lnTo>
                      <a:lnTo>
                        <a:pt x="3420" y="2426"/>
                      </a:lnTo>
                      <a:lnTo>
                        <a:pt x="3402" y="2400"/>
                      </a:lnTo>
                      <a:lnTo>
                        <a:pt x="3386" y="2378"/>
                      </a:lnTo>
                      <a:lnTo>
                        <a:pt x="3372" y="2362"/>
                      </a:lnTo>
                      <a:lnTo>
                        <a:pt x="3836" y="2016"/>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0" name="Freeform 6">
                  <a:extLst>
                    <a:ext uri="{FF2B5EF4-FFF2-40B4-BE49-F238E27FC236}">
                      <a16:creationId xmlns:a16="http://schemas.microsoft.com/office/drawing/2014/main" id="{14429509-0DF4-4BE9-AEF3-5AA1C7DC9457}"/>
                    </a:ext>
                  </a:extLst>
                </p:cNvPr>
                <p:cNvSpPr>
                  <a:spLocks/>
                </p:cNvSpPr>
                <p:nvPr/>
              </p:nvSpPr>
              <p:spPr bwMode="auto">
                <a:xfrm>
                  <a:off x="1784" y="1522"/>
                  <a:ext cx="3114" cy="3068"/>
                </a:xfrm>
                <a:custGeom>
                  <a:avLst/>
                  <a:gdLst>
                    <a:gd name="T0" fmla="*/ 564 w 3114"/>
                    <a:gd name="T1" fmla="*/ 0 h 3068"/>
                    <a:gd name="T2" fmla="*/ 420 w 3114"/>
                    <a:gd name="T3" fmla="*/ 4 h 3068"/>
                    <a:gd name="T4" fmla="*/ 278 w 3114"/>
                    <a:gd name="T5" fmla="*/ 18 h 3068"/>
                    <a:gd name="T6" fmla="*/ 138 w 3114"/>
                    <a:gd name="T7" fmla="*/ 38 h 3068"/>
                    <a:gd name="T8" fmla="*/ 0 w 3114"/>
                    <a:gd name="T9" fmla="*/ 68 h 3068"/>
                    <a:gd name="T10" fmla="*/ 420 w 3114"/>
                    <a:gd name="T11" fmla="*/ 2964 h 3068"/>
                    <a:gd name="T12" fmla="*/ 554 w 3114"/>
                    <a:gd name="T13" fmla="*/ 2990 h 3068"/>
                    <a:gd name="T14" fmla="*/ 770 w 3114"/>
                    <a:gd name="T15" fmla="*/ 3026 h 3068"/>
                    <a:gd name="T16" fmla="*/ 982 w 3114"/>
                    <a:gd name="T17" fmla="*/ 3048 h 3068"/>
                    <a:gd name="T18" fmla="*/ 1144 w 3114"/>
                    <a:gd name="T19" fmla="*/ 3060 h 3068"/>
                    <a:gd name="T20" fmla="*/ 1320 w 3114"/>
                    <a:gd name="T21" fmla="*/ 3066 h 3068"/>
                    <a:gd name="T22" fmla="*/ 1506 w 3114"/>
                    <a:gd name="T23" fmla="*/ 3066 h 3068"/>
                    <a:gd name="T24" fmla="*/ 1698 w 3114"/>
                    <a:gd name="T25" fmla="*/ 3056 h 3068"/>
                    <a:gd name="T26" fmla="*/ 1896 w 3114"/>
                    <a:gd name="T27" fmla="*/ 3036 h 3068"/>
                    <a:gd name="T28" fmla="*/ 2098 w 3114"/>
                    <a:gd name="T29" fmla="*/ 3002 h 3068"/>
                    <a:gd name="T30" fmla="*/ 2298 w 3114"/>
                    <a:gd name="T31" fmla="*/ 2956 h 3068"/>
                    <a:gd name="T32" fmla="*/ 2496 w 3114"/>
                    <a:gd name="T33" fmla="*/ 2892 h 3068"/>
                    <a:gd name="T34" fmla="*/ 2594 w 3114"/>
                    <a:gd name="T35" fmla="*/ 2854 h 3068"/>
                    <a:gd name="T36" fmla="*/ 2688 w 3114"/>
                    <a:gd name="T37" fmla="*/ 2812 h 3068"/>
                    <a:gd name="T38" fmla="*/ 2782 w 3114"/>
                    <a:gd name="T39" fmla="*/ 2764 h 3068"/>
                    <a:gd name="T40" fmla="*/ 2832 w 3114"/>
                    <a:gd name="T41" fmla="*/ 2736 h 3068"/>
                    <a:gd name="T42" fmla="*/ 2926 w 3114"/>
                    <a:gd name="T43" fmla="*/ 2680 h 3068"/>
                    <a:gd name="T44" fmla="*/ 3008 w 3114"/>
                    <a:gd name="T45" fmla="*/ 2626 h 3068"/>
                    <a:gd name="T46" fmla="*/ 3082 w 3114"/>
                    <a:gd name="T47" fmla="*/ 2572 h 3068"/>
                    <a:gd name="T48" fmla="*/ 3114 w 3114"/>
                    <a:gd name="T49" fmla="*/ 2544 h 3068"/>
                    <a:gd name="T50" fmla="*/ 3100 w 3114"/>
                    <a:gd name="T51" fmla="*/ 2412 h 3068"/>
                    <a:gd name="T52" fmla="*/ 3082 w 3114"/>
                    <a:gd name="T53" fmla="*/ 2280 h 3068"/>
                    <a:gd name="T54" fmla="*/ 3056 w 3114"/>
                    <a:gd name="T55" fmla="*/ 2152 h 3068"/>
                    <a:gd name="T56" fmla="*/ 3026 w 3114"/>
                    <a:gd name="T57" fmla="*/ 2026 h 3068"/>
                    <a:gd name="T58" fmla="*/ 2992 w 3114"/>
                    <a:gd name="T59" fmla="*/ 1902 h 3068"/>
                    <a:gd name="T60" fmla="*/ 2952 w 3114"/>
                    <a:gd name="T61" fmla="*/ 1780 h 3068"/>
                    <a:gd name="T62" fmla="*/ 2906 w 3114"/>
                    <a:gd name="T63" fmla="*/ 1662 h 3068"/>
                    <a:gd name="T64" fmla="*/ 2856 w 3114"/>
                    <a:gd name="T65" fmla="*/ 1546 h 3068"/>
                    <a:gd name="T66" fmla="*/ 2802 w 3114"/>
                    <a:gd name="T67" fmla="*/ 1432 h 3068"/>
                    <a:gd name="T68" fmla="*/ 2742 w 3114"/>
                    <a:gd name="T69" fmla="*/ 1322 h 3068"/>
                    <a:gd name="T70" fmla="*/ 2678 w 3114"/>
                    <a:gd name="T71" fmla="*/ 1216 h 3068"/>
                    <a:gd name="T72" fmla="*/ 2610 w 3114"/>
                    <a:gd name="T73" fmla="*/ 1112 h 3068"/>
                    <a:gd name="T74" fmla="*/ 2538 w 3114"/>
                    <a:gd name="T75" fmla="*/ 1012 h 3068"/>
                    <a:gd name="T76" fmla="*/ 2462 w 3114"/>
                    <a:gd name="T77" fmla="*/ 918 h 3068"/>
                    <a:gd name="T78" fmla="*/ 2382 w 3114"/>
                    <a:gd name="T79" fmla="*/ 826 h 3068"/>
                    <a:gd name="T80" fmla="*/ 2298 w 3114"/>
                    <a:gd name="T81" fmla="*/ 738 h 3068"/>
                    <a:gd name="T82" fmla="*/ 2210 w 3114"/>
                    <a:gd name="T83" fmla="*/ 654 h 3068"/>
                    <a:gd name="T84" fmla="*/ 2120 w 3114"/>
                    <a:gd name="T85" fmla="*/ 574 h 3068"/>
                    <a:gd name="T86" fmla="*/ 2026 w 3114"/>
                    <a:gd name="T87" fmla="*/ 500 h 3068"/>
                    <a:gd name="T88" fmla="*/ 1928 w 3114"/>
                    <a:gd name="T89" fmla="*/ 428 h 3068"/>
                    <a:gd name="T90" fmla="*/ 1828 w 3114"/>
                    <a:gd name="T91" fmla="*/ 364 h 3068"/>
                    <a:gd name="T92" fmla="*/ 1726 w 3114"/>
                    <a:gd name="T93" fmla="*/ 302 h 3068"/>
                    <a:gd name="T94" fmla="*/ 1620 w 3114"/>
                    <a:gd name="T95" fmla="*/ 248 h 3068"/>
                    <a:gd name="T96" fmla="*/ 1510 w 3114"/>
                    <a:gd name="T97" fmla="*/ 196 h 3068"/>
                    <a:gd name="T98" fmla="*/ 1400 w 3114"/>
                    <a:gd name="T99" fmla="*/ 152 h 3068"/>
                    <a:gd name="T100" fmla="*/ 1286 w 3114"/>
                    <a:gd name="T101" fmla="*/ 112 h 3068"/>
                    <a:gd name="T102" fmla="*/ 1170 w 3114"/>
                    <a:gd name="T103" fmla="*/ 78 h 3068"/>
                    <a:gd name="T104" fmla="*/ 1052 w 3114"/>
                    <a:gd name="T105" fmla="*/ 50 h 3068"/>
                    <a:gd name="T106" fmla="*/ 934 w 3114"/>
                    <a:gd name="T107" fmla="*/ 28 h 3068"/>
                    <a:gd name="T108" fmla="*/ 812 w 3114"/>
                    <a:gd name="T109" fmla="*/ 12 h 3068"/>
                    <a:gd name="T110" fmla="*/ 688 w 3114"/>
                    <a:gd name="T111" fmla="*/ 2 h 3068"/>
                    <a:gd name="T112" fmla="*/ 564 w 3114"/>
                    <a:gd name="T113" fmla="*/ 0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4" h="3068">
                      <a:moveTo>
                        <a:pt x="564" y="0"/>
                      </a:moveTo>
                      <a:lnTo>
                        <a:pt x="564" y="0"/>
                      </a:lnTo>
                      <a:lnTo>
                        <a:pt x="492" y="0"/>
                      </a:lnTo>
                      <a:lnTo>
                        <a:pt x="420" y="4"/>
                      </a:lnTo>
                      <a:lnTo>
                        <a:pt x="348" y="10"/>
                      </a:lnTo>
                      <a:lnTo>
                        <a:pt x="278" y="18"/>
                      </a:lnTo>
                      <a:lnTo>
                        <a:pt x="208" y="28"/>
                      </a:lnTo>
                      <a:lnTo>
                        <a:pt x="138" y="38"/>
                      </a:lnTo>
                      <a:lnTo>
                        <a:pt x="68" y="52"/>
                      </a:lnTo>
                      <a:lnTo>
                        <a:pt x="0" y="68"/>
                      </a:lnTo>
                      <a:lnTo>
                        <a:pt x="420" y="2964"/>
                      </a:lnTo>
                      <a:lnTo>
                        <a:pt x="420" y="2964"/>
                      </a:lnTo>
                      <a:lnTo>
                        <a:pt x="482" y="2976"/>
                      </a:lnTo>
                      <a:lnTo>
                        <a:pt x="554" y="2990"/>
                      </a:lnTo>
                      <a:lnTo>
                        <a:pt x="650" y="3008"/>
                      </a:lnTo>
                      <a:lnTo>
                        <a:pt x="770" y="3026"/>
                      </a:lnTo>
                      <a:lnTo>
                        <a:pt x="908" y="3042"/>
                      </a:lnTo>
                      <a:lnTo>
                        <a:pt x="982" y="3048"/>
                      </a:lnTo>
                      <a:lnTo>
                        <a:pt x="1062" y="3056"/>
                      </a:lnTo>
                      <a:lnTo>
                        <a:pt x="1144" y="3060"/>
                      </a:lnTo>
                      <a:lnTo>
                        <a:pt x="1232" y="3064"/>
                      </a:lnTo>
                      <a:lnTo>
                        <a:pt x="1320" y="3066"/>
                      </a:lnTo>
                      <a:lnTo>
                        <a:pt x="1412" y="3068"/>
                      </a:lnTo>
                      <a:lnTo>
                        <a:pt x="1506" y="3066"/>
                      </a:lnTo>
                      <a:lnTo>
                        <a:pt x="1602" y="3062"/>
                      </a:lnTo>
                      <a:lnTo>
                        <a:pt x="1698" y="3056"/>
                      </a:lnTo>
                      <a:lnTo>
                        <a:pt x="1798" y="3048"/>
                      </a:lnTo>
                      <a:lnTo>
                        <a:pt x="1896" y="3036"/>
                      </a:lnTo>
                      <a:lnTo>
                        <a:pt x="1996" y="3022"/>
                      </a:lnTo>
                      <a:lnTo>
                        <a:pt x="2098" y="3002"/>
                      </a:lnTo>
                      <a:lnTo>
                        <a:pt x="2198" y="2982"/>
                      </a:lnTo>
                      <a:lnTo>
                        <a:pt x="2298" y="2956"/>
                      </a:lnTo>
                      <a:lnTo>
                        <a:pt x="2398" y="2926"/>
                      </a:lnTo>
                      <a:lnTo>
                        <a:pt x="2496" y="2892"/>
                      </a:lnTo>
                      <a:lnTo>
                        <a:pt x="2544" y="2874"/>
                      </a:lnTo>
                      <a:lnTo>
                        <a:pt x="2594" y="2854"/>
                      </a:lnTo>
                      <a:lnTo>
                        <a:pt x="2642" y="2834"/>
                      </a:lnTo>
                      <a:lnTo>
                        <a:pt x="2688" y="2812"/>
                      </a:lnTo>
                      <a:lnTo>
                        <a:pt x="2736" y="2788"/>
                      </a:lnTo>
                      <a:lnTo>
                        <a:pt x="2782" y="2764"/>
                      </a:lnTo>
                      <a:lnTo>
                        <a:pt x="2782" y="2764"/>
                      </a:lnTo>
                      <a:lnTo>
                        <a:pt x="2832" y="2736"/>
                      </a:lnTo>
                      <a:lnTo>
                        <a:pt x="2880" y="2708"/>
                      </a:lnTo>
                      <a:lnTo>
                        <a:pt x="2926" y="2680"/>
                      </a:lnTo>
                      <a:lnTo>
                        <a:pt x="2968" y="2652"/>
                      </a:lnTo>
                      <a:lnTo>
                        <a:pt x="3008" y="2626"/>
                      </a:lnTo>
                      <a:lnTo>
                        <a:pt x="3046" y="2598"/>
                      </a:lnTo>
                      <a:lnTo>
                        <a:pt x="3082" y="2572"/>
                      </a:lnTo>
                      <a:lnTo>
                        <a:pt x="3114" y="2544"/>
                      </a:lnTo>
                      <a:lnTo>
                        <a:pt x="3114" y="2544"/>
                      </a:lnTo>
                      <a:lnTo>
                        <a:pt x="3108" y="2478"/>
                      </a:lnTo>
                      <a:lnTo>
                        <a:pt x="3100" y="2412"/>
                      </a:lnTo>
                      <a:lnTo>
                        <a:pt x="3092" y="2346"/>
                      </a:lnTo>
                      <a:lnTo>
                        <a:pt x="3082" y="2280"/>
                      </a:lnTo>
                      <a:lnTo>
                        <a:pt x="3070" y="2216"/>
                      </a:lnTo>
                      <a:lnTo>
                        <a:pt x="3056" y="2152"/>
                      </a:lnTo>
                      <a:lnTo>
                        <a:pt x="3042" y="2088"/>
                      </a:lnTo>
                      <a:lnTo>
                        <a:pt x="3026" y="2026"/>
                      </a:lnTo>
                      <a:lnTo>
                        <a:pt x="3010" y="1964"/>
                      </a:lnTo>
                      <a:lnTo>
                        <a:pt x="2992" y="1902"/>
                      </a:lnTo>
                      <a:lnTo>
                        <a:pt x="2972" y="1840"/>
                      </a:lnTo>
                      <a:lnTo>
                        <a:pt x="2952" y="1780"/>
                      </a:lnTo>
                      <a:lnTo>
                        <a:pt x="2930" y="1720"/>
                      </a:lnTo>
                      <a:lnTo>
                        <a:pt x="2906" y="1662"/>
                      </a:lnTo>
                      <a:lnTo>
                        <a:pt x="2882" y="1602"/>
                      </a:lnTo>
                      <a:lnTo>
                        <a:pt x="2856" y="1546"/>
                      </a:lnTo>
                      <a:lnTo>
                        <a:pt x="2830" y="1488"/>
                      </a:lnTo>
                      <a:lnTo>
                        <a:pt x="2802" y="1432"/>
                      </a:lnTo>
                      <a:lnTo>
                        <a:pt x="2772" y="1376"/>
                      </a:lnTo>
                      <a:lnTo>
                        <a:pt x="2742" y="1322"/>
                      </a:lnTo>
                      <a:lnTo>
                        <a:pt x="2710" y="1268"/>
                      </a:lnTo>
                      <a:lnTo>
                        <a:pt x="2678" y="1216"/>
                      </a:lnTo>
                      <a:lnTo>
                        <a:pt x="2644" y="1164"/>
                      </a:lnTo>
                      <a:lnTo>
                        <a:pt x="2610" y="1112"/>
                      </a:lnTo>
                      <a:lnTo>
                        <a:pt x="2574" y="1062"/>
                      </a:lnTo>
                      <a:lnTo>
                        <a:pt x="2538" y="1012"/>
                      </a:lnTo>
                      <a:lnTo>
                        <a:pt x="2500" y="964"/>
                      </a:lnTo>
                      <a:lnTo>
                        <a:pt x="2462" y="918"/>
                      </a:lnTo>
                      <a:lnTo>
                        <a:pt x="2422" y="870"/>
                      </a:lnTo>
                      <a:lnTo>
                        <a:pt x="2382" y="826"/>
                      </a:lnTo>
                      <a:lnTo>
                        <a:pt x="2340" y="780"/>
                      </a:lnTo>
                      <a:lnTo>
                        <a:pt x="2298" y="738"/>
                      </a:lnTo>
                      <a:lnTo>
                        <a:pt x="2256" y="694"/>
                      </a:lnTo>
                      <a:lnTo>
                        <a:pt x="2210" y="654"/>
                      </a:lnTo>
                      <a:lnTo>
                        <a:pt x="2166" y="614"/>
                      </a:lnTo>
                      <a:lnTo>
                        <a:pt x="2120" y="574"/>
                      </a:lnTo>
                      <a:lnTo>
                        <a:pt x="2074" y="536"/>
                      </a:lnTo>
                      <a:lnTo>
                        <a:pt x="2026" y="500"/>
                      </a:lnTo>
                      <a:lnTo>
                        <a:pt x="1978" y="464"/>
                      </a:lnTo>
                      <a:lnTo>
                        <a:pt x="1928" y="428"/>
                      </a:lnTo>
                      <a:lnTo>
                        <a:pt x="1880" y="396"/>
                      </a:lnTo>
                      <a:lnTo>
                        <a:pt x="1828" y="364"/>
                      </a:lnTo>
                      <a:lnTo>
                        <a:pt x="1778" y="332"/>
                      </a:lnTo>
                      <a:lnTo>
                        <a:pt x="1726" y="302"/>
                      </a:lnTo>
                      <a:lnTo>
                        <a:pt x="1672" y="274"/>
                      </a:lnTo>
                      <a:lnTo>
                        <a:pt x="1620" y="248"/>
                      </a:lnTo>
                      <a:lnTo>
                        <a:pt x="1566" y="222"/>
                      </a:lnTo>
                      <a:lnTo>
                        <a:pt x="1510" y="196"/>
                      </a:lnTo>
                      <a:lnTo>
                        <a:pt x="1456" y="174"/>
                      </a:lnTo>
                      <a:lnTo>
                        <a:pt x="1400" y="152"/>
                      </a:lnTo>
                      <a:lnTo>
                        <a:pt x="1344" y="132"/>
                      </a:lnTo>
                      <a:lnTo>
                        <a:pt x="1286" y="112"/>
                      </a:lnTo>
                      <a:lnTo>
                        <a:pt x="1228" y="94"/>
                      </a:lnTo>
                      <a:lnTo>
                        <a:pt x="1170" y="78"/>
                      </a:lnTo>
                      <a:lnTo>
                        <a:pt x="1112" y="64"/>
                      </a:lnTo>
                      <a:lnTo>
                        <a:pt x="1052" y="50"/>
                      </a:lnTo>
                      <a:lnTo>
                        <a:pt x="994" y="38"/>
                      </a:lnTo>
                      <a:lnTo>
                        <a:pt x="934" y="28"/>
                      </a:lnTo>
                      <a:lnTo>
                        <a:pt x="872" y="20"/>
                      </a:lnTo>
                      <a:lnTo>
                        <a:pt x="812" y="12"/>
                      </a:lnTo>
                      <a:lnTo>
                        <a:pt x="750" y="8"/>
                      </a:lnTo>
                      <a:lnTo>
                        <a:pt x="688" y="2"/>
                      </a:lnTo>
                      <a:lnTo>
                        <a:pt x="626" y="0"/>
                      </a:lnTo>
                      <a:lnTo>
                        <a:pt x="564" y="0"/>
                      </a:lnTo>
                      <a:lnTo>
                        <a:pt x="564" y="0"/>
                      </a:lnTo>
                      <a:close/>
                    </a:path>
                  </a:pathLst>
                </a:custGeom>
                <a:gradFill flip="none" rotWithShape="1">
                  <a:gsLst>
                    <a:gs pos="46000">
                      <a:schemeClr val="accent4">
                        <a:lumMod val="20000"/>
                        <a:lumOff val="80000"/>
                      </a:schemeClr>
                    </a:gs>
                    <a:gs pos="100000">
                      <a:schemeClr val="accent4">
                        <a:lumMod val="60000"/>
                        <a:lumOff val="40000"/>
                      </a:schemeClr>
                    </a:gs>
                  </a:gsLst>
                  <a:lin ang="66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1" name="Freeform 7">
                  <a:extLst>
                    <a:ext uri="{FF2B5EF4-FFF2-40B4-BE49-F238E27FC236}">
                      <a16:creationId xmlns:a16="http://schemas.microsoft.com/office/drawing/2014/main" id="{6F20E502-033C-42A7-971D-FA0938F2B9FA}"/>
                    </a:ext>
                  </a:extLst>
                </p:cNvPr>
                <p:cNvSpPr>
                  <a:spLocks/>
                </p:cNvSpPr>
                <p:nvPr/>
              </p:nvSpPr>
              <p:spPr bwMode="auto">
                <a:xfrm>
                  <a:off x="4524" y="2902"/>
                  <a:ext cx="972" cy="1376"/>
                </a:xfrm>
                <a:custGeom>
                  <a:avLst/>
                  <a:gdLst>
                    <a:gd name="T0" fmla="*/ 0 w 972"/>
                    <a:gd name="T1" fmla="*/ 1376 h 1376"/>
                    <a:gd name="T2" fmla="*/ 0 w 972"/>
                    <a:gd name="T3" fmla="*/ 1376 h 1376"/>
                    <a:gd name="T4" fmla="*/ 88 w 972"/>
                    <a:gd name="T5" fmla="*/ 1326 h 1376"/>
                    <a:gd name="T6" fmla="*/ 168 w 972"/>
                    <a:gd name="T7" fmla="*/ 1276 h 1376"/>
                    <a:gd name="T8" fmla="*/ 240 w 972"/>
                    <a:gd name="T9" fmla="*/ 1226 h 1376"/>
                    <a:gd name="T10" fmla="*/ 306 w 972"/>
                    <a:gd name="T11" fmla="*/ 1178 h 1376"/>
                    <a:gd name="T12" fmla="*/ 362 w 972"/>
                    <a:gd name="T13" fmla="*/ 1130 h 1376"/>
                    <a:gd name="T14" fmla="*/ 414 w 972"/>
                    <a:gd name="T15" fmla="*/ 1082 h 1376"/>
                    <a:gd name="T16" fmla="*/ 458 w 972"/>
                    <a:gd name="T17" fmla="*/ 1036 h 1376"/>
                    <a:gd name="T18" fmla="*/ 496 w 972"/>
                    <a:gd name="T19" fmla="*/ 990 h 1376"/>
                    <a:gd name="T20" fmla="*/ 528 w 972"/>
                    <a:gd name="T21" fmla="*/ 944 h 1376"/>
                    <a:gd name="T22" fmla="*/ 554 w 972"/>
                    <a:gd name="T23" fmla="*/ 900 h 1376"/>
                    <a:gd name="T24" fmla="*/ 576 w 972"/>
                    <a:gd name="T25" fmla="*/ 856 h 1376"/>
                    <a:gd name="T26" fmla="*/ 594 w 972"/>
                    <a:gd name="T27" fmla="*/ 814 h 1376"/>
                    <a:gd name="T28" fmla="*/ 606 w 972"/>
                    <a:gd name="T29" fmla="*/ 774 h 1376"/>
                    <a:gd name="T30" fmla="*/ 616 w 972"/>
                    <a:gd name="T31" fmla="*/ 734 h 1376"/>
                    <a:gd name="T32" fmla="*/ 622 w 972"/>
                    <a:gd name="T33" fmla="*/ 696 h 1376"/>
                    <a:gd name="T34" fmla="*/ 624 w 972"/>
                    <a:gd name="T35" fmla="*/ 660 h 1376"/>
                    <a:gd name="T36" fmla="*/ 622 w 972"/>
                    <a:gd name="T37" fmla="*/ 626 h 1376"/>
                    <a:gd name="T38" fmla="*/ 620 w 972"/>
                    <a:gd name="T39" fmla="*/ 592 h 1376"/>
                    <a:gd name="T40" fmla="*/ 614 w 972"/>
                    <a:gd name="T41" fmla="*/ 560 h 1376"/>
                    <a:gd name="T42" fmla="*/ 606 w 972"/>
                    <a:gd name="T43" fmla="*/ 530 h 1376"/>
                    <a:gd name="T44" fmla="*/ 598 w 972"/>
                    <a:gd name="T45" fmla="*/ 504 h 1376"/>
                    <a:gd name="T46" fmla="*/ 588 w 972"/>
                    <a:gd name="T47" fmla="*/ 478 h 1376"/>
                    <a:gd name="T48" fmla="*/ 576 w 972"/>
                    <a:gd name="T49" fmla="*/ 454 h 1376"/>
                    <a:gd name="T50" fmla="*/ 566 w 972"/>
                    <a:gd name="T51" fmla="*/ 432 h 1376"/>
                    <a:gd name="T52" fmla="*/ 544 w 972"/>
                    <a:gd name="T53" fmla="*/ 396 h 1376"/>
                    <a:gd name="T54" fmla="*/ 524 w 972"/>
                    <a:gd name="T55" fmla="*/ 368 h 1376"/>
                    <a:gd name="T56" fmla="*/ 506 w 972"/>
                    <a:gd name="T57" fmla="*/ 346 h 1376"/>
                    <a:gd name="T58" fmla="*/ 970 w 972"/>
                    <a:gd name="T59" fmla="*/ 0 h 1376"/>
                    <a:gd name="T60" fmla="*/ 970 w 972"/>
                    <a:gd name="T61" fmla="*/ 0 h 1376"/>
                    <a:gd name="T62" fmla="*/ 972 w 972"/>
                    <a:gd name="T63" fmla="*/ 38 h 1376"/>
                    <a:gd name="T64" fmla="*/ 970 w 972"/>
                    <a:gd name="T65" fmla="*/ 82 h 1376"/>
                    <a:gd name="T66" fmla="*/ 966 w 972"/>
                    <a:gd name="T67" fmla="*/ 142 h 1376"/>
                    <a:gd name="T68" fmla="*/ 956 w 972"/>
                    <a:gd name="T69" fmla="*/ 214 h 1376"/>
                    <a:gd name="T70" fmla="*/ 948 w 972"/>
                    <a:gd name="T71" fmla="*/ 254 h 1376"/>
                    <a:gd name="T72" fmla="*/ 938 w 972"/>
                    <a:gd name="T73" fmla="*/ 296 h 1376"/>
                    <a:gd name="T74" fmla="*/ 928 w 972"/>
                    <a:gd name="T75" fmla="*/ 342 h 1376"/>
                    <a:gd name="T76" fmla="*/ 914 w 972"/>
                    <a:gd name="T77" fmla="*/ 390 h 1376"/>
                    <a:gd name="T78" fmla="*/ 896 w 972"/>
                    <a:gd name="T79" fmla="*/ 438 h 1376"/>
                    <a:gd name="T80" fmla="*/ 878 w 972"/>
                    <a:gd name="T81" fmla="*/ 490 h 1376"/>
                    <a:gd name="T82" fmla="*/ 854 w 972"/>
                    <a:gd name="T83" fmla="*/ 542 h 1376"/>
                    <a:gd name="T84" fmla="*/ 828 w 972"/>
                    <a:gd name="T85" fmla="*/ 596 h 1376"/>
                    <a:gd name="T86" fmla="*/ 800 w 972"/>
                    <a:gd name="T87" fmla="*/ 652 h 1376"/>
                    <a:gd name="T88" fmla="*/ 766 w 972"/>
                    <a:gd name="T89" fmla="*/ 708 h 1376"/>
                    <a:gd name="T90" fmla="*/ 730 w 972"/>
                    <a:gd name="T91" fmla="*/ 766 h 1376"/>
                    <a:gd name="T92" fmla="*/ 688 w 972"/>
                    <a:gd name="T93" fmla="*/ 822 h 1376"/>
                    <a:gd name="T94" fmla="*/ 642 w 972"/>
                    <a:gd name="T95" fmla="*/ 880 h 1376"/>
                    <a:gd name="T96" fmla="*/ 592 w 972"/>
                    <a:gd name="T97" fmla="*/ 938 h 1376"/>
                    <a:gd name="T98" fmla="*/ 538 w 972"/>
                    <a:gd name="T99" fmla="*/ 996 h 1376"/>
                    <a:gd name="T100" fmla="*/ 478 w 972"/>
                    <a:gd name="T101" fmla="*/ 1052 h 1376"/>
                    <a:gd name="T102" fmla="*/ 412 w 972"/>
                    <a:gd name="T103" fmla="*/ 1110 h 1376"/>
                    <a:gd name="T104" fmla="*/ 342 w 972"/>
                    <a:gd name="T105" fmla="*/ 1166 h 1376"/>
                    <a:gd name="T106" fmla="*/ 266 w 972"/>
                    <a:gd name="T107" fmla="*/ 1220 h 1376"/>
                    <a:gd name="T108" fmla="*/ 184 w 972"/>
                    <a:gd name="T109" fmla="*/ 1274 h 1376"/>
                    <a:gd name="T110" fmla="*/ 94 w 972"/>
                    <a:gd name="T111" fmla="*/ 1326 h 1376"/>
                    <a:gd name="T112" fmla="*/ 0 w 972"/>
                    <a:gd name="T113" fmla="*/ 1376 h 1376"/>
                    <a:gd name="T114" fmla="*/ 0 w 972"/>
                    <a:gd name="T115" fmla="*/ 137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2" h="1376">
                      <a:moveTo>
                        <a:pt x="0" y="1376"/>
                      </a:moveTo>
                      <a:lnTo>
                        <a:pt x="0" y="1376"/>
                      </a:lnTo>
                      <a:lnTo>
                        <a:pt x="88" y="1326"/>
                      </a:lnTo>
                      <a:lnTo>
                        <a:pt x="168" y="1276"/>
                      </a:lnTo>
                      <a:lnTo>
                        <a:pt x="240" y="1226"/>
                      </a:lnTo>
                      <a:lnTo>
                        <a:pt x="306" y="1178"/>
                      </a:lnTo>
                      <a:lnTo>
                        <a:pt x="362" y="1130"/>
                      </a:lnTo>
                      <a:lnTo>
                        <a:pt x="414" y="1082"/>
                      </a:lnTo>
                      <a:lnTo>
                        <a:pt x="458" y="1036"/>
                      </a:lnTo>
                      <a:lnTo>
                        <a:pt x="496" y="990"/>
                      </a:lnTo>
                      <a:lnTo>
                        <a:pt x="528" y="944"/>
                      </a:lnTo>
                      <a:lnTo>
                        <a:pt x="554" y="900"/>
                      </a:lnTo>
                      <a:lnTo>
                        <a:pt x="576" y="856"/>
                      </a:lnTo>
                      <a:lnTo>
                        <a:pt x="594" y="814"/>
                      </a:lnTo>
                      <a:lnTo>
                        <a:pt x="606" y="774"/>
                      </a:lnTo>
                      <a:lnTo>
                        <a:pt x="616" y="734"/>
                      </a:lnTo>
                      <a:lnTo>
                        <a:pt x="622" y="696"/>
                      </a:lnTo>
                      <a:lnTo>
                        <a:pt x="624" y="660"/>
                      </a:lnTo>
                      <a:lnTo>
                        <a:pt x="622" y="626"/>
                      </a:lnTo>
                      <a:lnTo>
                        <a:pt x="620" y="592"/>
                      </a:lnTo>
                      <a:lnTo>
                        <a:pt x="614" y="560"/>
                      </a:lnTo>
                      <a:lnTo>
                        <a:pt x="606" y="530"/>
                      </a:lnTo>
                      <a:lnTo>
                        <a:pt x="598" y="504"/>
                      </a:lnTo>
                      <a:lnTo>
                        <a:pt x="588" y="478"/>
                      </a:lnTo>
                      <a:lnTo>
                        <a:pt x="576" y="454"/>
                      </a:lnTo>
                      <a:lnTo>
                        <a:pt x="566" y="432"/>
                      </a:lnTo>
                      <a:lnTo>
                        <a:pt x="544" y="396"/>
                      </a:lnTo>
                      <a:lnTo>
                        <a:pt x="524" y="368"/>
                      </a:lnTo>
                      <a:lnTo>
                        <a:pt x="506" y="346"/>
                      </a:lnTo>
                      <a:lnTo>
                        <a:pt x="970" y="0"/>
                      </a:lnTo>
                      <a:lnTo>
                        <a:pt x="970" y="0"/>
                      </a:lnTo>
                      <a:lnTo>
                        <a:pt x="972" y="38"/>
                      </a:lnTo>
                      <a:lnTo>
                        <a:pt x="970" y="82"/>
                      </a:lnTo>
                      <a:lnTo>
                        <a:pt x="966" y="142"/>
                      </a:lnTo>
                      <a:lnTo>
                        <a:pt x="956" y="214"/>
                      </a:lnTo>
                      <a:lnTo>
                        <a:pt x="948" y="254"/>
                      </a:lnTo>
                      <a:lnTo>
                        <a:pt x="938" y="296"/>
                      </a:lnTo>
                      <a:lnTo>
                        <a:pt x="928" y="342"/>
                      </a:lnTo>
                      <a:lnTo>
                        <a:pt x="914" y="390"/>
                      </a:lnTo>
                      <a:lnTo>
                        <a:pt x="896" y="438"/>
                      </a:lnTo>
                      <a:lnTo>
                        <a:pt x="878" y="490"/>
                      </a:lnTo>
                      <a:lnTo>
                        <a:pt x="854" y="542"/>
                      </a:lnTo>
                      <a:lnTo>
                        <a:pt x="828" y="596"/>
                      </a:lnTo>
                      <a:lnTo>
                        <a:pt x="800" y="652"/>
                      </a:lnTo>
                      <a:lnTo>
                        <a:pt x="766" y="708"/>
                      </a:lnTo>
                      <a:lnTo>
                        <a:pt x="730" y="766"/>
                      </a:lnTo>
                      <a:lnTo>
                        <a:pt x="688" y="822"/>
                      </a:lnTo>
                      <a:lnTo>
                        <a:pt x="642" y="880"/>
                      </a:lnTo>
                      <a:lnTo>
                        <a:pt x="592" y="938"/>
                      </a:lnTo>
                      <a:lnTo>
                        <a:pt x="538" y="996"/>
                      </a:lnTo>
                      <a:lnTo>
                        <a:pt x="478" y="1052"/>
                      </a:lnTo>
                      <a:lnTo>
                        <a:pt x="412" y="1110"/>
                      </a:lnTo>
                      <a:lnTo>
                        <a:pt x="342" y="1166"/>
                      </a:lnTo>
                      <a:lnTo>
                        <a:pt x="266" y="1220"/>
                      </a:lnTo>
                      <a:lnTo>
                        <a:pt x="184" y="1274"/>
                      </a:lnTo>
                      <a:lnTo>
                        <a:pt x="94" y="1326"/>
                      </a:lnTo>
                      <a:lnTo>
                        <a:pt x="0" y="1376"/>
                      </a:lnTo>
                      <a:lnTo>
                        <a:pt x="0" y="1376"/>
                      </a:lnTo>
                      <a:close/>
                    </a:path>
                  </a:pathLst>
                </a:custGeom>
                <a:gradFill flip="none" rotWithShape="1">
                  <a:gsLst>
                    <a:gs pos="0">
                      <a:schemeClr val="accent4"/>
                    </a:gs>
                    <a:gs pos="100000">
                      <a:schemeClr val="accent4">
                        <a:lumMod val="23000"/>
                        <a:lumOff val="77000"/>
                      </a:schemeClr>
                    </a:gs>
                  </a:gsLst>
                  <a:lin ang="120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2" name="Freeform 8">
                  <a:extLst>
                    <a:ext uri="{FF2B5EF4-FFF2-40B4-BE49-F238E27FC236}">
                      <a16:creationId xmlns:a16="http://schemas.microsoft.com/office/drawing/2014/main" id="{81D39CB1-FB69-4FD6-965F-EA4FCC24604C}"/>
                    </a:ext>
                  </a:extLst>
                </p:cNvPr>
                <p:cNvSpPr>
                  <a:spLocks/>
                </p:cNvSpPr>
                <p:nvPr/>
              </p:nvSpPr>
              <p:spPr bwMode="auto">
                <a:xfrm>
                  <a:off x="4481" y="2362"/>
                  <a:ext cx="2" cy="6"/>
                </a:xfrm>
                <a:custGeom>
                  <a:avLst/>
                  <a:gdLst>
                    <a:gd name="T0" fmla="*/ 2 w 2"/>
                    <a:gd name="T1" fmla="*/ 6 h 6"/>
                    <a:gd name="T2" fmla="*/ 0 w 2"/>
                    <a:gd name="T3" fmla="*/ 6 h 6"/>
                    <a:gd name="T4" fmla="*/ 0 w 2"/>
                    <a:gd name="T5" fmla="*/ 0 h 6"/>
                    <a:gd name="T6" fmla="*/ 2 w 2"/>
                    <a:gd name="T7" fmla="*/ 6 h 6"/>
                  </a:gdLst>
                  <a:ahLst/>
                  <a:cxnLst>
                    <a:cxn ang="0">
                      <a:pos x="T0" y="T1"/>
                    </a:cxn>
                    <a:cxn ang="0">
                      <a:pos x="T2" y="T3"/>
                    </a:cxn>
                    <a:cxn ang="0">
                      <a:pos x="T4" y="T5"/>
                    </a:cxn>
                    <a:cxn ang="0">
                      <a:pos x="T6" y="T7"/>
                    </a:cxn>
                  </a:cxnLst>
                  <a:rect l="0" t="0" r="r" b="b"/>
                  <a:pathLst>
                    <a:path w="2" h="6">
                      <a:moveTo>
                        <a:pt x="2" y="6"/>
                      </a:moveTo>
                      <a:lnTo>
                        <a:pt x="0" y="6"/>
                      </a:lnTo>
                      <a:lnTo>
                        <a:pt x="0" y="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3" name="Freeform 9">
                  <a:extLst>
                    <a:ext uri="{FF2B5EF4-FFF2-40B4-BE49-F238E27FC236}">
                      <a16:creationId xmlns:a16="http://schemas.microsoft.com/office/drawing/2014/main" id="{1679BB3A-CB2E-4DE0-AC43-7F3D8F708C2A}"/>
                    </a:ext>
                  </a:extLst>
                </p:cNvPr>
                <p:cNvSpPr>
                  <a:spLocks/>
                </p:cNvSpPr>
                <p:nvPr/>
              </p:nvSpPr>
              <p:spPr bwMode="auto">
                <a:xfrm>
                  <a:off x="4285" y="68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8F1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4" name="Rectangle 10">
                  <a:extLst>
                    <a:ext uri="{FF2B5EF4-FFF2-40B4-BE49-F238E27FC236}">
                      <a16:creationId xmlns:a16="http://schemas.microsoft.com/office/drawing/2014/main" id="{A070374C-4258-4B5F-8887-0A3993A2009E}"/>
                    </a:ext>
                  </a:extLst>
                </p:cNvPr>
                <p:cNvSpPr>
                  <a:spLocks noChangeArrowheads="1"/>
                </p:cNvSpPr>
                <p:nvPr/>
              </p:nvSpPr>
              <p:spPr bwMode="auto">
                <a:xfrm>
                  <a:off x="4421" y="572"/>
                  <a:ext cx="1" cy="1"/>
                </a:xfrm>
                <a:prstGeom prst="rect">
                  <a:avLst/>
                </a:prstGeom>
                <a:solidFill>
                  <a:srgbClr val="8F19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5" name="Freeform 11">
                  <a:extLst>
                    <a:ext uri="{FF2B5EF4-FFF2-40B4-BE49-F238E27FC236}">
                      <a16:creationId xmlns:a16="http://schemas.microsoft.com/office/drawing/2014/main" id="{C0723401-F5FA-4574-AA6A-5830F710E316}"/>
                    </a:ext>
                  </a:extLst>
                </p:cNvPr>
                <p:cNvSpPr>
                  <a:spLocks/>
                </p:cNvSpPr>
                <p:nvPr/>
              </p:nvSpPr>
              <p:spPr bwMode="auto">
                <a:xfrm>
                  <a:off x="3971" y="124"/>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8F1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a:extLst>
                  <a:ext uri="{FF2B5EF4-FFF2-40B4-BE49-F238E27FC236}">
                    <a16:creationId xmlns:a16="http://schemas.microsoft.com/office/drawing/2014/main" id="{3F7AA87E-2F08-425A-A06A-B8FE82416A85}"/>
                  </a:ext>
                </a:extLst>
              </p:cNvPr>
              <p:cNvSpPr txBox="1"/>
              <p:nvPr/>
            </p:nvSpPr>
            <p:spPr>
              <a:xfrm rot="21302644">
                <a:off x="1551243" y="1562796"/>
                <a:ext cx="2173556" cy="237338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Schedule</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and breaks</a:t>
                </a:r>
              </a:p>
            </p:txBody>
          </p:sp>
        </p:grpSp>
        <p:grpSp>
          <p:nvGrpSpPr>
            <p:cNvPr id="12" name="Group 11">
              <a:extLst>
                <a:ext uri="{FF2B5EF4-FFF2-40B4-BE49-F238E27FC236}">
                  <a16:creationId xmlns:a16="http://schemas.microsoft.com/office/drawing/2014/main" id="{C436AA29-70D2-4089-831C-A4A6253A4D3F}"/>
                </a:ext>
              </a:extLst>
            </p:cNvPr>
            <p:cNvGrpSpPr/>
            <p:nvPr/>
          </p:nvGrpSpPr>
          <p:grpSpPr>
            <a:xfrm>
              <a:off x="8516458" y="3303657"/>
              <a:ext cx="2880363" cy="3123521"/>
              <a:chOff x="1234437" y="669808"/>
              <a:chExt cx="2880363" cy="3123521"/>
            </a:xfrm>
          </p:grpSpPr>
          <p:grpSp>
            <p:nvGrpSpPr>
              <p:cNvPr id="46" name="Group 4">
                <a:extLst>
                  <a:ext uri="{FF2B5EF4-FFF2-40B4-BE49-F238E27FC236}">
                    <a16:creationId xmlns:a16="http://schemas.microsoft.com/office/drawing/2014/main" id="{6C374E4A-1BC7-4A2C-978A-3CA7EF24FAA2}"/>
                  </a:ext>
                </a:extLst>
              </p:cNvPr>
              <p:cNvGrpSpPr>
                <a:grpSpLocks noChangeAspect="1"/>
              </p:cNvGrpSpPr>
              <p:nvPr/>
            </p:nvGrpSpPr>
            <p:grpSpPr bwMode="auto">
              <a:xfrm>
                <a:off x="1234437" y="669808"/>
                <a:ext cx="2880363" cy="3123521"/>
                <a:chOff x="1921" y="124"/>
                <a:chExt cx="3838" cy="4162"/>
              </a:xfrm>
              <a:effectLst>
                <a:outerShdw blurRad="190500" dist="165100" dir="3600000" algn="tl" rotWithShape="0">
                  <a:prstClr val="black">
                    <a:alpha val="31000"/>
                  </a:prstClr>
                </a:outerShdw>
              </a:effectLst>
            </p:grpSpPr>
            <p:sp>
              <p:nvSpPr>
                <p:cNvPr id="48" name="AutoShape 3">
                  <a:extLst>
                    <a:ext uri="{FF2B5EF4-FFF2-40B4-BE49-F238E27FC236}">
                      <a16:creationId xmlns:a16="http://schemas.microsoft.com/office/drawing/2014/main" id="{DD0933FB-851F-479F-A472-2EDAF142EF4B}"/>
                    </a:ext>
                  </a:extLst>
                </p:cNvPr>
                <p:cNvSpPr>
                  <a:spLocks noChangeAspect="1" noChangeArrowheads="1" noTextEdit="1"/>
                </p:cNvSpPr>
                <p:nvPr/>
              </p:nvSpPr>
              <p:spPr bwMode="auto">
                <a:xfrm>
                  <a:off x="1921" y="124"/>
                  <a:ext cx="3838" cy="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9" name="Freeform 5">
                  <a:extLst>
                    <a:ext uri="{FF2B5EF4-FFF2-40B4-BE49-F238E27FC236}">
                      <a16:creationId xmlns:a16="http://schemas.microsoft.com/office/drawing/2014/main" id="{DA8A928D-31A7-4A92-B64B-AB59AC82D9FC}"/>
                    </a:ext>
                  </a:extLst>
                </p:cNvPr>
                <p:cNvSpPr>
                  <a:spLocks/>
                </p:cNvSpPr>
                <p:nvPr/>
              </p:nvSpPr>
              <p:spPr bwMode="auto">
                <a:xfrm>
                  <a:off x="1921" y="618"/>
                  <a:ext cx="3836" cy="3172"/>
                </a:xfrm>
                <a:custGeom>
                  <a:avLst/>
                  <a:gdLst>
                    <a:gd name="T0" fmla="*/ 3370 w 3836"/>
                    <a:gd name="T1" fmla="*/ 0 h 3172"/>
                    <a:gd name="T2" fmla="*/ 2928 w 3836"/>
                    <a:gd name="T3" fmla="*/ 38 h 3172"/>
                    <a:gd name="T4" fmla="*/ 2150 w 3836"/>
                    <a:gd name="T5" fmla="*/ 90 h 3172"/>
                    <a:gd name="T6" fmla="*/ 1502 w 3836"/>
                    <a:gd name="T7" fmla="*/ 122 h 3172"/>
                    <a:gd name="T8" fmla="*/ 982 w 3836"/>
                    <a:gd name="T9" fmla="*/ 136 h 3172"/>
                    <a:gd name="T10" fmla="*/ 580 w 3836"/>
                    <a:gd name="T11" fmla="*/ 138 h 3172"/>
                    <a:gd name="T12" fmla="*/ 288 w 3836"/>
                    <a:gd name="T13" fmla="*/ 132 h 3172"/>
                    <a:gd name="T14" fmla="*/ 44 w 3836"/>
                    <a:gd name="T15" fmla="*/ 120 h 3172"/>
                    <a:gd name="T16" fmla="*/ 84 w 3836"/>
                    <a:gd name="T17" fmla="*/ 696 h 3172"/>
                    <a:gd name="T18" fmla="*/ 152 w 3836"/>
                    <a:gd name="T19" fmla="*/ 680 h 3172"/>
                    <a:gd name="T20" fmla="*/ 292 w 3836"/>
                    <a:gd name="T21" fmla="*/ 656 h 3172"/>
                    <a:gd name="T22" fmla="*/ 432 w 3836"/>
                    <a:gd name="T23" fmla="*/ 638 h 3172"/>
                    <a:gd name="T24" fmla="*/ 576 w 3836"/>
                    <a:gd name="T25" fmla="*/ 628 h 3172"/>
                    <a:gd name="T26" fmla="*/ 648 w 3836"/>
                    <a:gd name="T27" fmla="*/ 628 h 3172"/>
                    <a:gd name="T28" fmla="*/ 772 w 3836"/>
                    <a:gd name="T29" fmla="*/ 630 h 3172"/>
                    <a:gd name="T30" fmla="*/ 896 w 3836"/>
                    <a:gd name="T31" fmla="*/ 640 h 3172"/>
                    <a:gd name="T32" fmla="*/ 1018 w 3836"/>
                    <a:gd name="T33" fmla="*/ 656 h 3172"/>
                    <a:gd name="T34" fmla="*/ 1136 w 3836"/>
                    <a:gd name="T35" fmla="*/ 678 h 3172"/>
                    <a:gd name="T36" fmla="*/ 1254 w 3836"/>
                    <a:gd name="T37" fmla="*/ 706 h 3172"/>
                    <a:gd name="T38" fmla="*/ 1370 w 3836"/>
                    <a:gd name="T39" fmla="*/ 740 h 3172"/>
                    <a:gd name="T40" fmla="*/ 1484 w 3836"/>
                    <a:gd name="T41" fmla="*/ 780 h 3172"/>
                    <a:gd name="T42" fmla="*/ 1594 w 3836"/>
                    <a:gd name="T43" fmla="*/ 824 h 3172"/>
                    <a:gd name="T44" fmla="*/ 1704 w 3836"/>
                    <a:gd name="T45" fmla="*/ 876 h 3172"/>
                    <a:gd name="T46" fmla="*/ 1810 w 3836"/>
                    <a:gd name="T47" fmla="*/ 930 h 3172"/>
                    <a:gd name="T48" fmla="*/ 1912 w 3836"/>
                    <a:gd name="T49" fmla="*/ 992 h 3172"/>
                    <a:gd name="T50" fmla="*/ 2012 w 3836"/>
                    <a:gd name="T51" fmla="*/ 1056 h 3172"/>
                    <a:gd name="T52" fmla="*/ 2110 w 3836"/>
                    <a:gd name="T53" fmla="*/ 1128 h 3172"/>
                    <a:gd name="T54" fmla="*/ 2204 w 3836"/>
                    <a:gd name="T55" fmla="*/ 1202 h 3172"/>
                    <a:gd name="T56" fmla="*/ 2294 w 3836"/>
                    <a:gd name="T57" fmla="*/ 1282 h 3172"/>
                    <a:gd name="T58" fmla="*/ 2382 w 3836"/>
                    <a:gd name="T59" fmla="*/ 1366 h 3172"/>
                    <a:gd name="T60" fmla="*/ 2466 w 3836"/>
                    <a:gd name="T61" fmla="*/ 1454 h 3172"/>
                    <a:gd name="T62" fmla="*/ 2546 w 3836"/>
                    <a:gd name="T63" fmla="*/ 1546 h 3172"/>
                    <a:gd name="T64" fmla="*/ 2622 w 3836"/>
                    <a:gd name="T65" fmla="*/ 1640 h 3172"/>
                    <a:gd name="T66" fmla="*/ 2694 w 3836"/>
                    <a:gd name="T67" fmla="*/ 1740 h 3172"/>
                    <a:gd name="T68" fmla="*/ 2762 w 3836"/>
                    <a:gd name="T69" fmla="*/ 1844 h 3172"/>
                    <a:gd name="T70" fmla="*/ 2826 w 3836"/>
                    <a:gd name="T71" fmla="*/ 1950 h 3172"/>
                    <a:gd name="T72" fmla="*/ 2886 w 3836"/>
                    <a:gd name="T73" fmla="*/ 2060 h 3172"/>
                    <a:gd name="T74" fmla="*/ 2940 w 3836"/>
                    <a:gd name="T75" fmla="*/ 2174 h 3172"/>
                    <a:gd name="T76" fmla="*/ 2990 w 3836"/>
                    <a:gd name="T77" fmla="*/ 2290 h 3172"/>
                    <a:gd name="T78" fmla="*/ 3036 w 3836"/>
                    <a:gd name="T79" fmla="*/ 2408 h 3172"/>
                    <a:gd name="T80" fmla="*/ 3076 w 3836"/>
                    <a:gd name="T81" fmla="*/ 2530 h 3172"/>
                    <a:gd name="T82" fmla="*/ 3110 w 3836"/>
                    <a:gd name="T83" fmla="*/ 2654 h 3172"/>
                    <a:gd name="T84" fmla="*/ 3140 w 3836"/>
                    <a:gd name="T85" fmla="*/ 2780 h 3172"/>
                    <a:gd name="T86" fmla="*/ 3166 w 3836"/>
                    <a:gd name="T87" fmla="*/ 2908 h 3172"/>
                    <a:gd name="T88" fmla="*/ 3184 w 3836"/>
                    <a:gd name="T89" fmla="*/ 3040 h 3172"/>
                    <a:gd name="T90" fmla="*/ 3198 w 3836"/>
                    <a:gd name="T91" fmla="*/ 3172 h 3172"/>
                    <a:gd name="T92" fmla="*/ 3246 w 3836"/>
                    <a:gd name="T93" fmla="*/ 3130 h 3172"/>
                    <a:gd name="T94" fmla="*/ 3326 w 3836"/>
                    <a:gd name="T95" fmla="*/ 3050 h 3172"/>
                    <a:gd name="T96" fmla="*/ 3386 w 3836"/>
                    <a:gd name="T97" fmla="*/ 2970 h 3172"/>
                    <a:gd name="T98" fmla="*/ 3432 w 3836"/>
                    <a:gd name="T99" fmla="*/ 2896 h 3172"/>
                    <a:gd name="T100" fmla="*/ 3462 w 3836"/>
                    <a:gd name="T101" fmla="*/ 2822 h 3172"/>
                    <a:gd name="T102" fmla="*/ 3482 w 3836"/>
                    <a:gd name="T103" fmla="*/ 2754 h 3172"/>
                    <a:gd name="T104" fmla="*/ 3488 w 3836"/>
                    <a:gd name="T105" fmla="*/ 2690 h 3172"/>
                    <a:gd name="T106" fmla="*/ 3488 w 3836"/>
                    <a:gd name="T107" fmla="*/ 2630 h 3172"/>
                    <a:gd name="T108" fmla="*/ 3480 w 3836"/>
                    <a:gd name="T109" fmla="*/ 2574 h 3172"/>
                    <a:gd name="T110" fmla="*/ 3466 w 3836"/>
                    <a:gd name="T111" fmla="*/ 2524 h 3172"/>
                    <a:gd name="T112" fmla="*/ 3438 w 3836"/>
                    <a:gd name="T113" fmla="*/ 2460 h 3172"/>
                    <a:gd name="T114" fmla="*/ 3402 w 3836"/>
                    <a:gd name="T115" fmla="*/ 2400 h 3172"/>
                    <a:gd name="T116" fmla="*/ 3372 w 3836"/>
                    <a:gd name="T117" fmla="*/ 2362 h 3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36" h="3172">
                      <a:moveTo>
                        <a:pt x="3836" y="2016"/>
                      </a:moveTo>
                      <a:lnTo>
                        <a:pt x="3370" y="0"/>
                      </a:lnTo>
                      <a:lnTo>
                        <a:pt x="3370" y="0"/>
                      </a:lnTo>
                      <a:lnTo>
                        <a:pt x="2928" y="38"/>
                      </a:lnTo>
                      <a:lnTo>
                        <a:pt x="2522" y="66"/>
                      </a:lnTo>
                      <a:lnTo>
                        <a:pt x="2150" y="90"/>
                      </a:lnTo>
                      <a:lnTo>
                        <a:pt x="1810" y="108"/>
                      </a:lnTo>
                      <a:lnTo>
                        <a:pt x="1502" y="122"/>
                      </a:lnTo>
                      <a:lnTo>
                        <a:pt x="1226" y="130"/>
                      </a:lnTo>
                      <a:lnTo>
                        <a:pt x="982" y="136"/>
                      </a:lnTo>
                      <a:lnTo>
                        <a:pt x="766" y="138"/>
                      </a:lnTo>
                      <a:lnTo>
                        <a:pt x="580" y="138"/>
                      </a:lnTo>
                      <a:lnTo>
                        <a:pt x="420" y="136"/>
                      </a:lnTo>
                      <a:lnTo>
                        <a:pt x="288" y="132"/>
                      </a:lnTo>
                      <a:lnTo>
                        <a:pt x="182" y="128"/>
                      </a:lnTo>
                      <a:lnTo>
                        <a:pt x="44" y="120"/>
                      </a:lnTo>
                      <a:lnTo>
                        <a:pt x="0" y="116"/>
                      </a:lnTo>
                      <a:lnTo>
                        <a:pt x="84" y="696"/>
                      </a:lnTo>
                      <a:lnTo>
                        <a:pt x="84" y="696"/>
                      </a:lnTo>
                      <a:lnTo>
                        <a:pt x="152" y="680"/>
                      </a:lnTo>
                      <a:lnTo>
                        <a:pt x="222" y="666"/>
                      </a:lnTo>
                      <a:lnTo>
                        <a:pt x="292" y="656"/>
                      </a:lnTo>
                      <a:lnTo>
                        <a:pt x="362" y="646"/>
                      </a:lnTo>
                      <a:lnTo>
                        <a:pt x="432" y="638"/>
                      </a:lnTo>
                      <a:lnTo>
                        <a:pt x="504" y="632"/>
                      </a:lnTo>
                      <a:lnTo>
                        <a:pt x="576" y="628"/>
                      </a:lnTo>
                      <a:lnTo>
                        <a:pt x="648" y="628"/>
                      </a:lnTo>
                      <a:lnTo>
                        <a:pt x="648" y="628"/>
                      </a:lnTo>
                      <a:lnTo>
                        <a:pt x="710" y="628"/>
                      </a:lnTo>
                      <a:lnTo>
                        <a:pt x="772" y="630"/>
                      </a:lnTo>
                      <a:lnTo>
                        <a:pt x="834" y="636"/>
                      </a:lnTo>
                      <a:lnTo>
                        <a:pt x="896" y="640"/>
                      </a:lnTo>
                      <a:lnTo>
                        <a:pt x="956" y="648"/>
                      </a:lnTo>
                      <a:lnTo>
                        <a:pt x="1018" y="656"/>
                      </a:lnTo>
                      <a:lnTo>
                        <a:pt x="1078" y="666"/>
                      </a:lnTo>
                      <a:lnTo>
                        <a:pt x="1136" y="678"/>
                      </a:lnTo>
                      <a:lnTo>
                        <a:pt x="1196" y="692"/>
                      </a:lnTo>
                      <a:lnTo>
                        <a:pt x="1254" y="706"/>
                      </a:lnTo>
                      <a:lnTo>
                        <a:pt x="1312" y="722"/>
                      </a:lnTo>
                      <a:lnTo>
                        <a:pt x="1370" y="740"/>
                      </a:lnTo>
                      <a:lnTo>
                        <a:pt x="1428" y="760"/>
                      </a:lnTo>
                      <a:lnTo>
                        <a:pt x="1484" y="780"/>
                      </a:lnTo>
                      <a:lnTo>
                        <a:pt x="1540" y="802"/>
                      </a:lnTo>
                      <a:lnTo>
                        <a:pt x="1594" y="824"/>
                      </a:lnTo>
                      <a:lnTo>
                        <a:pt x="1650" y="850"/>
                      </a:lnTo>
                      <a:lnTo>
                        <a:pt x="1704" y="876"/>
                      </a:lnTo>
                      <a:lnTo>
                        <a:pt x="1756" y="902"/>
                      </a:lnTo>
                      <a:lnTo>
                        <a:pt x="1810" y="930"/>
                      </a:lnTo>
                      <a:lnTo>
                        <a:pt x="1862" y="960"/>
                      </a:lnTo>
                      <a:lnTo>
                        <a:pt x="1912" y="992"/>
                      </a:lnTo>
                      <a:lnTo>
                        <a:pt x="1964" y="1024"/>
                      </a:lnTo>
                      <a:lnTo>
                        <a:pt x="2012" y="1056"/>
                      </a:lnTo>
                      <a:lnTo>
                        <a:pt x="2062" y="1092"/>
                      </a:lnTo>
                      <a:lnTo>
                        <a:pt x="2110" y="1128"/>
                      </a:lnTo>
                      <a:lnTo>
                        <a:pt x="2158" y="1164"/>
                      </a:lnTo>
                      <a:lnTo>
                        <a:pt x="2204" y="1202"/>
                      </a:lnTo>
                      <a:lnTo>
                        <a:pt x="2250" y="1242"/>
                      </a:lnTo>
                      <a:lnTo>
                        <a:pt x="2294" y="1282"/>
                      </a:lnTo>
                      <a:lnTo>
                        <a:pt x="2340" y="1322"/>
                      </a:lnTo>
                      <a:lnTo>
                        <a:pt x="2382" y="1366"/>
                      </a:lnTo>
                      <a:lnTo>
                        <a:pt x="2424" y="1408"/>
                      </a:lnTo>
                      <a:lnTo>
                        <a:pt x="2466" y="1454"/>
                      </a:lnTo>
                      <a:lnTo>
                        <a:pt x="2506" y="1498"/>
                      </a:lnTo>
                      <a:lnTo>
                        <a:pt x="2546" y="1546"/>
                      </a:lnTo>
                      <a:lnTo>
                        <a:pt x="2584" y="1592"/>
                      </a:lnTo>
                      <a:lnTo>
                        <a:pt x="2622" y="1640"/>
                      </a:lnTo>
                      <a:lnTo>
                        <a:pt x="2658" y="1690"/>
                      </a:lnTo>
                      <a:lnTo>
                        <a:pt x="2694" y="1740"/>
                      </a:lnTo>
                      <a:lnTo>
                        <a:pt x="2728" y="1792"/>
                      </a:lnTo>
                      <a:lnTo>
                        <a:pt x="2762" y="1844"/>
                      </a:lnTo>
                      <a:lnTo>
                        <a:pt x="2794" y="1896"/>
                      </a:lnTo>
                      <a:lnTo>
                        <a:pt x="2826" y="1950"/>
                      </a:lnTo>
                      <a:lnTo>
                        <a:pt x="2856" y="2004"/>
                      </a:lnTo>
                      <a:lnTo>
                        <a:pt x="2886" y="2060"/>
                      </a:lnTo>
                      <a:lnTo>
                        <a:pt x="2914" y="2116"/>
                      </a:lnTo>
                      <a:lnTo>
                        <a:pt x="2940" y="2174"/>
                      </a:lnTo>
                      <a:lnTo>
                        <a:pt x="2966" y="2230"/>
                      </a:lnTo>
                      <a:lnTo>
                        <a:pt x="2990" y="2290"/>
                      </a:lnTo>
                      <a:lnTo>
                        <a:pt x="3014" y="2348"/>
                      </a:lnTo>
                      <a:lnTo>
                        <a:pt x="3036" y="2408"/>
                      </a:lnTo>
                      <a:lnTo>
                        <a:pt x="3056" y="2468"/>
                      </a:lnTo>
                      <a:lnTo>
                        <a:pt x="3076" y="2530"/>
                      </a:lnTo>
                      <a:lnTo>
                        <a:pt x="3094" y="2592"/>
                      </a:lnTo>
                      <a:lnTo>
                        <a:pt x="3110" y="2654"/>
                      </a:lnTo>
                      <a:lnTo>
                        <a:pt x="3126" y="2716"/>
                      </a:lnTo>
                      <a:lnTo>
                        <a:pt x="3140" y="2780"/>
                      </a:lnTo>
                      <a:lnTo>
                        <a:pt x="3154" y="2844"/>
                      </a:lnTo>
                      <a:lnTo>
                        <a:pt x="3166" y="2908"/>
                      </a:lnTo>
                      <a:lnTo>
                        <a:pt x="3176" y="2974"/>
                      </a:lnTo>
                      <a:lnTo>
                        <a:pt x="3184" y="3040"/>
                      </a:lnTo>
                      <a:lnTo>
                        <a:pt x="3192" y="3106"/>
                      </a:lnTo>
                      <a:lnTo>
                        <a:pt x="3198" y="3172"/>
                      </a:lnTo>
                      <a:lnTo>
                        <a:pt x="3198" y="3172"/>
                      </a:lnTo>
                      <a:lnTo>
                        <a:pt x="3246" y="3130"/>
                      </a:lnTo>
                      <a:lnTo>
                        <a:pt x="3288" y="3090"/>
                      </a:lnTo>
                      <a:lnTo>
                        <a:pt x="3326" y="3050"/>
                      </a:lnTo>
                      <a:lnTo>
                        <a:pt x="3358" y="3010"/>
                      </a:lnTo>
                      <a:lnTo>
                        <a:pt x="3386" y="2970"/>
                      </a:lnTo>
                      <a:lnTo>
                        <a:pt x="3412" y="2932"/>
                      </a:lnTo>
                      <a:lnTo>
                        <a:pt x="3432" y="2896"/>
                      </a:lnTo>
                      <a:lnTo>
                        <a:pt x="3450" y="2858"/>
                      </a:lnTo>
                      <a:lnTo>
                        <a:pt x="3462" y="2822"/>
                      </a:lnTo>
                      <a:lnTo>
                        <a:pt x="3474" y="2788"/>
                      </a:lnTo>
                      <a:lnTo>
                        <a:pt x="3482" y="2754"/>
                      </a:lnTo>
                      <a:lnTo>
                        <a:pt x="3486" y="2720"/>
                      </a:lnTo>
                      <a:lnTo>
                        <a:pt x="3488" y="2690"/>
                      </a:lnTo>
                      <a:lnTo>
                        <a:pt x="3490" y="2658"/>
                      </a:lnTo>
                      <a:lnTo>
                        <a:pt x="3488" y="2630"/>
                      </a:lnTo>
                      <a:lnTo>
                        <a:pt x="3484" y="2600"/>
                      </a:lnTo>
                      <a:lnTo>
                        <a:pt x="3480" y="2574"/>
                      </a:lnTo>
                      <a:lnTo>
                        <a:pt x="3472" y="2548"/>
                      </a:lnTo>
                      <a:lnTo>
                        <a:pt x="3466" y="2524"/>
                      </a:lnTo>
                      <a:lnTo>
                        <a:pt x="3456" y="2502"/>
                      </a:lnTo>
                      <a:lnTo>
                        <a:pt x="3438" y="2460"/>
                      </a:lnTo>
                      <a:lnTo>
                        <a:pt x="3420" y="2426"/>
                      </a:lnTo>
                      <a:lnTo>
                        <a:pt x="3402" y="2400"/>
                      </a:lnTo>
                      <a:lnTo>
                        <a:pt x="3386" y="2378"/>
                      </a:lnTo>
                      <a:lnTo>
                        <a:pt x="3372" y="2362"/>
                      </a:lnTo>
                      <a:lnTo>
                        <a:pt x="3836" y="2016"/>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0" name="Freeform 6">
                  <a:extLst>
                    <a:ext uri="{FF2B5EF4-FFF2-40B4-BE49-F238E27FC236}">
                      <a16:creationId xmlns:a16="http://schemas.microsoft.com/office/drawing/2014/main" id="{B5BA3FD6-9C5C-424B-A78F-7D7DB0CEE5C5}"/>
                    </a:ext>
                  </a:extLst>
                </p:cNvPr>
                <p:cNvSpPr>
                  <a:spLocks/>
                </p:cNvSpPr>
                <p:nvPr/>
              </p:nvSpPr>
              <p:spPr bwMode="auto">
                <a:xfrm>
                  <a:off x="2014" y="1218"/>
                  <a:ext cx="3114" cy="3068"/>
                </a:xfrm>
                <a:custGeom>
                  <a:avLst/>
                  <a:gdLst>
                    <a:gd name="T0" fmla="*/ 564 w 3114"/>
                    <a:gd name="T1" fmla="*/ 0 h 3068"/>
                    <a:gd name="T2" fmla="*/ 420 w 3114"/>
                    <a:gd name="T3" fmla="*/ 4 h 3068"/>
                    <a:gd name="T4" fmla="*/ 278 w 3114"/>
                    <a:gd name="T5" fmla="*/ 18 h 3068"/>
                    <a:gd name="T6" fmla="*/ 138 w 3114"/>
                    <a:gd name="T7" fmla="*/ 38 h 3068"/>
                    <a:gd name="T8" fmla="*/ 0 w 3114"/>
                    <a:gd name="T9" fmla="*/ 68 h 3068"/>
                    <a:gd name="T10" fmla="*/ 420 w 3114"/>
                    <a:gd name="T11" fmla="*/ 2964 h 3068"/>
                    <a:gd name="T12" fmla="*/ 554 w 3114"/>
                    <a:gd name="T13" fmla="*/ 2990 h 3068"/>
                    <a:gd name="T14" fmla="*/ 770 w 3114"/>
                    <a:gd name="T15" fmla="*/ 3026 h 3068"/>
                    <a:gd name="T16" fmla="*/ 982 w 3114"/>
                    <a:gd name="T17" fmla="*/ 3048 h 3068"/>
                    <a:gd name="T18" fmla="*/ 1144 w 3114"/>
                    <a:gd name="T19" fmla="*/ 3060 h 3068"/>
                    <a:gd name="T20" fmla="*/ 1320 w 3114"/>
                    <a:gd name="T21" fmla="*/ 3066 h 3068"/>
                    <a:gd name="T22" fmla="*/ 1506 w 3114"/>
                    <a:gd name="T23" fmla="*/ 3066 h 3068"/>
                    <a:gd name="T24" fmla="*/ 1698 w 3114"/>
                    <a:gd name="T25" fmla="*/ 3056 h 3068"/>
                    <a:gd name="T26" fmla="*/ 1896 w 3114"/>
                    <a:gd name="T27" fmla="*/ 3036 h 3068"/>
                    <a:gd name="T28" fmla="*/ 2098 w 3114"/>
                    <a:gd name="T29" fmla="*/ 3002 h 3068"/>
                    <a:gd name="T30" fmla="*/ 2298 w 3114"/>
                    <a:gd name="T31" fmla="*/ 2956 h 3068"/>
                    <a:gd name="T32" fmla="*/ 2496 w 3114"/>
                    <a:gd name="T33" fmla="*/ 2892 h 3068"/>
                    <a:gd name="T34" fmla="*/ 2594 w 3114"/>
                    <a:gd name="T35" fmla="*/ 2854 h 3068"/>
                    <a:gd name="T36" fmla="*/ 2688 w 3114"/>
                    <a:gd name="T37" fmla="*/ 2812 h 3068"/>
                    <a:gd name="T38" fmla="*/ 2782 w 3114"/>
                    <a:gd name="T39" fmla="*/ 2764 h 3068"/>
                    <a:gd name="T40" fmla="*/ 2832 w 3114"/>
                    <a:gd name="T41" fmla="*/ 2736 h 3068"/>
                    <a:gd name="T42" fmla="*/ 2926 w 3114"/>
                    <a:gd name="T43" fmla="*/ 2680 h 3068"/>
                    <a:gd name="T44" fmla="*/ 3008 w 3114"/>
                    <a:gd name="T45" fmla="*/ 2626 h 3068"/>
                    <a:gd name="T46" fmla="*/ 3082 w 3114"/>
                    <a:gd name="T47" fmla="*/ 2572 h 3068"/>
                    <a:gd name="T48" fmla="*/ 3114 w 3114"/>
                    <a:gd name="T49" fmla="*/ 2544 h 3068"/>
                    <a:gd name="T50" fmla="*/ 3100 w 3114"/>
                    <a:gd name="T51" fmla="*/ 2412 h 3068"/>
                    <a:gd name="T52" fmla="*/ 3082 w 3114"/>
                    <a:gd name="T53" fmla="*/ 2280 h 3068"/>
                    <a:gd name="T54" fmla="*/ 3056 w 3114"/>
                    <a:gd name="T55" fmla="*/ 2152 h 3068"/>
                    <a:gd name="T56" fmla="*/ 3026 w 3114"/>
                    <a:gd name="T57" fmla="*/ 2026 h 3068"/>
                    <a:gd name="T58" fmla="*/ 2992 w 3114"/>
                    <a:gd name="T59" fmla="*/ 1902 h 3068"/>
                    <a:gd name="T60" fmla="*/ 2952 w 3114"/>
                    <a:gd name="T61" fmla="*/ 1780 h 3068"/>
                    <a:gd name="T62" fmla="*/ 2906 w 3114"/>
                    <a:gd name="T63" fmla="*/ 1662 h 3068"/>
                    <a:gd name="T64" fmla="*/ 2856 w 3114"/>
                    <a:gd name="T65" fmla="*/ 1546 h 3068"/>
                    <a:gd name="T66" fmla="*/ 2802 w 3114"/>
                    <a:gd name="T67" fmla="*/ 1432 h 3068"/>
                    <a:gd name="T68" fmla="*/ 2742 w 3114"/>
                    <a:gd name="T69" fmla="*/ 1322 h 3068"/>
                    <a:gd name="T70" fmla="*/ 2678 w 3114"/>
                    <a:gd name="T71" fmla="*/ 1216 h 3068"/>
                    <a:gd name="T72" fmla="*/ 2610 w 3114"/>
                    <a:gd name="T73" fmla="*/ 1112 h 3068"/>
                    <a:gd name="T74" fmla="*/ 2538 w 3114"/>
                    <a:gd name="T75" fmla="*/ 1012 h 3068"/>
                    <a:gd name="T76" fmla="*/ 2462 w 3114"/>
                    <a:gd name="T77" fmla="*/ 918 h 3068"/>
                    <a:gd name="T78" fmla="*/ 2382 w 3114"/>
                    <a:gd name="T79" fmla="*/ 826 h 3068"/>
                    <a:gd name="T80" fmla="*/ 2298 w 3114"/>
                    <a:gd name="T81" fmla="*/ 738 h 3068"/>
                    <a:gd name="T82" fmla="*/ 2210 w 3114"/>
                    <a:gd name="T83" fmla="*/ 654 h 3068"/>
                    <a:gd name="T84" fmla="*/ 2120 w 3114"/>
                    <a:gd name="T85" fmla="*/ 574 h 3068"/>
                    <a:gd name="T86" fmla="*/ 2026 w 3114"/>
                    <a:gd name="T87" fmla="*/ 500 h 3068"/>
                    <a:gd name="T88" fmla="*/ 1928 w 3114"/>
                    <a:gd name="T89" fmla="*/ 428 h 3068"/>
                    <a:gd name="T90" fmla="*/ 1828 w 3114"/>
                    <a:gd name="T91" fmla="*/ 364 h 3068"/>
                    <a:gd name="T92" fmla="*/ 1726 w 3114"/>
                    <a:gd name="T93" fmla="*/ 302 h 3068"/>
                    <a:gd name="T94" fmla="*/ 1620 w 3114"/>
                    <a:gd name="T95" fmla="*/ 248 h 3068"/>
                    <a:gd name="T96" fmla="*/ 1510 w 3114"/>
                    <a:gd name="T97" fmla="*/ 196 h 3068"/>
                    <a:gd name="T98" fmla="*/ 1400 w 3114"/>
                    <a:gd name="T99" fmla="*/ 152 h 3068"/>
                    <a:gd name="T100" fmla="*/ 1286 w 3114"/>
                    <a:gd name="T101" fmla="*/ 112 h 3068"/>
                    <a:gd name="T102" fmla="*/ 1170 w 3114"/>
                    <a:gd name="T103" fmla="*/ 78 h 3068"/>
                    <a:gd name="T104" fmla="*/ 1052 w 3114"/>
                    <a:gd name="T105" fmla="*/ 50 h 3068"/>
                    <a:gd name="T106" fmla="*/ 934 w 3114"/>
                    <a:gd name="T107" fmla="*/ 28 h 3068"/>
                    <a:gd name="T108" fmla="*/ 812 w 3114"/>
                    <a:gd name="T109" fmla="*/ 12 h 3068"/>
                    <a:gd name="T110" fmla="*/ 688 w 3114"/>
                    <a:gd name="T111" fmla="*/ 2 h 3068"/>
                    <a:gd name="T112" fmla="*/ 564 w 3114"/>
                    <a:gd name="T113" fmla="*/ 0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4" h="3068">
                      <a:moveTo>
                        <a:pt x="564" y="0"/>
                      </a:moveTo>
                      <a:lnTo>
                        <a:pt x="564" y="0"/>
                      </a:lnTo>
                      <a:lnTo>
                        <a:pt x="492" y="0"/>
                      </a:lnTo>
                      <a:lnTo>
                        <a:pt x="420" y="4"/>
                      </a:lnTo>
                      <a:lnTo>
                        <a:pt x="348" y="10"/>
                      </a:lnTo>
                      <a:lnTo>
                        <a:pt x="278" y="18"/>
                      </a:lnTo>
                      <a:lnTo>
                        <a:pt x="208" y="28"/>
                      </a:lnTo>
                      <a:lnTo>
                        <a:pt x="138" y="38"/>
                      </a:lnTo>
                      <a:lnTo>
                        <a:pt x="68" y="52"/>
                      </a:lnTo>
                      <a:lnTo>
                        <a:pt x="0" y="68"/>
                      </a:lnTo>
                      <a:lnTo>
                        <a:pt x="420" y="2964"/>
                      </a:lnTo>
                      <a:lnTo>
                        <a:pt x="420" y="2964"/>
                      </a:lnTo>
                      <a:lnTo>
                        <a:pt x="482" y="2976"/>
                      </a:lnTo>
                      <a:lnTo>
                        <a:pt x="554" y="2990"/>
                      </a:lnTo>
                      <a:lnTo>
                        <a:pt x="650" y="3008"/>
                      </a:lnTo>
                      <a:lnTo>
                        <a:pt x="770" y="3026"/>
                      </a:lnTo>
                      <a:lnTo>
                        <a:pt x="908" y="3042"/>
                      </a:lnTo>
                      <a:lnTo>
                        <a:pt x="982" y="3048"/>
                      </a:lnTo>
                      <a:lnTo>
                        <a:pt x="1062" y="3056"/>
                      </a:lnTo>
                      <a:lnTo>
                        <a:pt x="1144" y="3060"/>
                      </a:lnTo>
                      <a:lnTo>
                        <a:pt x="1232" y="3064"/>
                      </a:lnTo>
                      <a:lnTo>
                        <a:pt x="1320" y="3066"/>
                      </a:lnTo>
                      <a:lnTo>
                        <a:pt x="1412" y="3068"/>
                      </a:lnTo>
                      <a:lnTo>
                        <a:pt x="1506" y="3066"/>
                      </a:lnTo>
                      <a:lnTo>
                        <a:pt x="1602" y="3062"/>
                      </a:lnTo>
                      <a:lnTo>
                        <a:pt x="1698" y="3056"/>
                      </a:lnTo>
                      <a:lnTo>
                        <a:pt x="1798" y="3048"/>
                      </a:lnTo>
                      <a:lnTo>
                        <a:pt x="1896" y="3036"/>
                      </a:lnTo>
                      <a:lnTo>
                        <a:pt x="1996" y="3022"/>
                      </a:lnTo>
                      <a:lnTo>
                        <a:pt x="2098" y="3002"/>
                      </a:lnTo>
                      <a:lnTo>
                        <a:pt x="2198" y="2982"/>
                      </a:lnTo>
                      <a:lnTo>
                        <a:pt x="2298" y="2956"/>
                      </a:lnTo>
                      <a:lnTo>
                        <a:pt x="2398" y="2926"/>
                      </a:lnTo>
                      <a:lnTo>
                        <a:pt x="2496" y="2892"/>
                      </a:lnTo>
                      <a:lnTo>
                        <a:pt x="2544" y="2874"/>
                      </a:lnTo>
                      <a:lnTo>
                        <a:pt x="2594" y="2854"/>
                      </a:lnTo>
                      <a:lnTo>
                        <a:pt x="2642" y="2834"/>
                      </a:lnTo>
                      <a:lnTo>
                        <a:pt x="2688" y="2812"/>
                      </a:lnTo>
                      <a:lnTo>
                        <a:pt x="2736" y="2788"/>
                      </a:lnTo>
                      <a:lnTo>
                        <a:pt x="2782" y="2764"/>
                      </a:lnTo>
                      <a:lnTo>
                        <a:pt x="2782" y="2764"/>
                      </a:lnTo>
                      <a:lnTo>
                        <a:pt x="2832" y="2736"/>
                      </a:lnTo>
                      <a:lnTo>
                        <a:pt x="2880" y="2708"/>
                      </a:lnTo>
                      <a:lnTo>
                        <a:pt x="2926" y="2680"/>
                      </a:lnTo>
                      <a:lnTo>
                        <a:pt x="2968" y="2652"/>
                      </a:lnTo>
                      <a:lnTo>
                        <a:pt x="3008" y="2626"/>
                      </a:lnTo>
                      <a:lnTo>
                        <a:pt x="3046" y="2598"/>
                      </a:lnTo>
                      <a:lnTo>
                        <a:pt x="3082" y="2572"/>
                      </a:lnTo>
                      <a:lnTo>
                        <a:pt x="3114" y="2544"/>
                      </a:lnTo>
                      <a:lnTo>
                        <a:pt x="3114" y="2544"/>
                      </a:lnTo>
                      <a:lnTo>
                        <a:pt x="3108" y="2478"/>
                      </a:lnTo>
                      <a:lnTo>
                        <a:pt x="3100" y="2412"/>
                      </a:lnTo>
                      <a:lnTo>
                        <a:pt x="3092" y="2346"/>
                      </a:lnTo>
                      <a:lnTo>
                        <a:pt x="3082" y="2280"/>
                      </a:lnTo>
                      <a:lnTo>
                        <a:pt x="3070" y="2216"/>
                      </a:lnTo>
                      <a:lnTo>
                        <a:pt x="3056" y="2152"/>
                      </a:lnTo>
                      <a:lnTo>
                        <a:pt x="3042" y="2088"/>
                      </a:lnTo>
                      <a:lnTo>
                        <a:pt x="3026" y="2026"/>
                      </a:lnTo>
                      <a:lnTo>
                        <a:pt x="3010" y="1964"/>
                      </a:lnTo>
                      <a:lnTo>
                        <a:pt x="2992" y="1902"/>
                      </a:lnTo>
                      <a:lnTo>
                        <a:pt x="2972" y="1840"/>
                      </a:lnTo>
                      <a:lnTo>
                        <a:pt x="2952" y="1780"/>
                      </a:lnTo>
                      <a:lnTo>
                        <a:pt x="2930" y="1720"/>
                      </a:lnTo>
                      <a:lnTo>
                        <a:pt x="2906" y="1662"/>
                      </a:lnTo>
                      <a:lnTo>
                        <a:pt x="2882" y="1602"/>
                      </a:lnTo>
                      <a:lnTo>
                        <a:pt x="2856" y="1546"/>
                      </a:lnTo>
                      <a:lnTo>
                        <a:pt x="2830" y="1488"/>
                      </a:lnTo>
                      <a:lnTo>
                        <a:pt x="2802" y="1432"/>
                      </a:lnTo>
                      <a:lnTo>
                        <a:pt x="2772" y="1376"/>
                      </a:lnTo>
                      <a:lnTo>
                        <a:pt x="2742" y="1322"/>
                      </a:lnTo>
                      <a:lnTo>
                        <a:pt x="2710" y="1268"/>
                      </a:lnTo>
                      <a:lnTo>
                        <a:pt x="2678" y="1216"/>
                      </a:lnTo>
                      <a:lnTo>
                        <a:pt x="2644" y="1164"/>
                      </a:lnTo>
                      <a:lnTo>
                        <a:pt x="2610" y="1112"/>
                      </a:lnTo>
                      <a:lnTo>
                        <a:pt x="2574" y="1062"/>
                      </a:lnTo>
                      <a:lnTo>
                        <a:pt x="2538" y="1012"/>
                      </a:lnTo>
                      <a:lnTo>
                        <a:pt x="2500" y="964"/>
                      </a:lnTo>
                      <a:lnTo>
                        <a:pt x="2462" y="918"/>
                      </a:lnTo>
                      <a:lnTo>
                        <a:pt x="2422" y="870"/>
                      </a:lnTo>
                      <a:lnTo>
                        <a:pt x="2382" y="826"/>
                      </a:lnTo>
                      <a:lnTo>
                        <a:pt x="2340" y="780"/>
                      </a:lnTo>
                      <a:lnTo>
                        <a:pt x="2298" y="738"/>
                      </a:lnTo>
                      <a:lnTo>
                        <a:pt x="2256" y="694"/>
                      </a:lnTo>
                      <a:lnTo>
                        <a:pt x="2210" y="654"/>
                      </a:lnTo>
                      <a:lnTo>
                        <a:pt x="2166" y="614"/>
                      </a:lnTo>
                      <a:lnTo>
                        <a:pt x="2120" y="574"/>
                      </a:lnTo>
                      <a:lnTo>
                        <a:pt x="2074" y="536"/>
                      </a:lnTo>
                      <a:lnTo>
                        <a:pt x="2026" y="500"/>
                      </a:lnTo>
                      <a:lnTo>
                        <a:pt x="1978" y="464"/>
                      </a:lnTo>
                      <a:lnTo>
                        <a:pt x="1928" y="428"/>
                      </a:lnTo>
                      <a:lnTo>
                        <a:pt x="1880" y="396"/>
                      </a:lnTo>
                      <a:lnTo>
                        <a:pt x="1828" y="364"/>
                      </a:lnTo>
                      <a:lnTo>
                        <a:pt x="1778" y="332"/>
                      </a:lnTo>
                      <a:lnTo>
                        <a:pt x="1726" y="302"/>
                      </a:lnTo>
                      <a:lnTo>
                        <a:pt x="1672" y="274"/>
                      </a:lnTo>
                      <a:lnTo>
                        <a:pt x="1620" y="248"/>
                      </a:lnTo>
                      <a:lnTo>
                        <a:pt x="1566" y="222"/>
                      </a:lnTo>
                      <a:lnTo>
                        <a:pt x="1510" y="196"/>
                      </a:lnTo>
                      <a:lnTo>
                        <a:pt x="1456" y="174"/>
                      </a:lnTo>
                      <a:lnTo>
                        <a:pt x="1400" y="152"/>
                      </a:lnTo>
                      <a:lnTo>
                        <a:pt x="1344" y="132"/>
                      </a:lnTo>
                      <a:lnTo>
                        <a:pt x="1286" y="112"/>
                      </a:lnTo>
                      <a:lnTo>
                        <a:pt x="1228" y="94"/>
                      </a:lnTo>
                      <a:lnTo>
                        <a:pt x="1170" y="78"/>
                      </a:lnTo>
                      <a:lnTo>
                        <a:pt x="1112" y="64"/>
                      </a:lnTo>
                      <a:lnTo>
                        <a:pt x="1052" y="50"/>
                      </a:lnTo>
                      <a:lnTo>
                        <a:pt x="994" y="38"/>
                      </a:lnTo>
                      <a:lnTo>
                        <a:pt x="934" y="28"/>
                      </a:lnTo>
                      <a:lnTo>
                        <a:pt x="872" y="20"/>
                      </a:lnTo>
                      <a:lnTo>
                        <a:pt x="812" y="12"/>
                      </a:lnTo>
                      <a:lnTo>
                        <a:pt x="750" y="8"/>
                      </a:lnTo>
                      <a:lnTo>
                        <a:pt x="688" y="2"/>
                      </a:lnTo>
                      <a:lnTo>
                        <a:pt x="626" y="0"/>
                      </a:lnTo>
                      <a:lnTo>
                        <a:pt x="564" y="0"/>
                      </a:lnTo>
                      <a:lnTo>
                        <a:pt x="564" y="0"/>
                      </a:lnTo>
                      <a:close/>
                    </a:path>
                  </a:pathLst>
                </a:custGeom>
                <a:gradFill flip="none" rotWithShape="1">
                  <a:gsLst>
                    <a:gs pos="46000">
                      <a:schemeClr val="accent4">
                        <a:lumMod val="20000"/>
                        <a:lumOff val="80000"/>
                      </a:schemeClr>
                    </a:gs>
                    <a:gs pos="100000">
                      <a:schemeClr val="accent4">
                        <a:lumMod val="60000"/>
                        <a:lumOff val="40000"/>
                      </a:schemeClr>
                    </a:gs>
                  </a:gsLst>
                  <a:lin ang="66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1" name="Freeform 7">
                  <a:extLst>
                    <a:ext uri="{FF2B5EF4-FFF2-40B4-BE49-F238E27FC236}">
                      <a16:creationId xmlns:a16="http://schemas.microsoft.com/office/drawing/2014/main" id="{95F8137D-E9F5-4919-9E8A-009E27E6E459}"/>
                    </a:ext>
                  </a:extLst>
                </p:cNvPr>
                <p:cNvSpPr>
                  <a:spLocks/>
                </p:cNvSpPr>
                <p:nvPr/>
              </p:nvSpPr>
              <p:spPr bwMode="auto">
                <a:xfrm>
                  <a:off x="4787" y="2516"/>
                  <a:ext cx="972" cy="1376"/>
                </a:xfrm>
                <a:custGeom>
                  <a:avLst/>
                  <a:gdLst>
                    <a:gd name="T0" fmla="*/ 0 w 972"/>
                    <a:gd name="T1" fmla="*/ 1376 h 1376"/>
                    <a:gd name="T2" fmla="*/ 0 w 972"/>
                    <a:gd name="T3" fmla="*/ 1376 h 1376"/>
                    <a:gd name="T4" fmla="*/ 88 w 972"/>
                    <a:gd name="T5" fmla="*/ 1326 h 1376"/>
                    <a:gd name="T6" fmla="*/ 168 w 972"/>
                    <a:gd name="T7" fmla="*/ 1276 h 1376"/>
                    <a:gd name="T8" fmla="*/ 240 w 972"/>
                    <a:gd name="T9" fmla="*/ 1226 h 1376"/>
                    <a:gd name="T10" fmla="*/ 306 w 972"/>
                    <a:gd name="T11" fmla="*/ 1178 h 1376"/>
                    <a:gd name="T12" fmla="*/ 362 w 972"/>
                    <a:gd name="T13" fmla="*/ 1130 h 1376"/>
                    <a:gd name="T14" fmla="*/ 414 w 972"/>
                    <a:gd name="T15" fmla="*/ 1082 h 1376"/>
                    <a:gd name="T16" fmla="*/ 458 w 972"/>
                    <a:gd name="T17" fmla="*/ 1036 h 1376"/>
                    <a:gd name="T18" fmla="*/ 496 w 972"/>
                    <a:gd name="T19" fmla="*/ 990 h 1376"/>
                    <a:gd name="T20" fmla="*/ 528 w 972"/>
                    <a:gd name="T21" fmla="*/ 944 h 1376"/>
                    <a:gd name="T22" fmla="*/ 554 w 972"/>
                    <a:gd name="T23" fmla="*/ 900 h 1376"/>
                    <a:gd name="T24" fmla="*/ 576 w 972"/>
                    <a:gd name="T25" fmla="*/ 856 h 1376"/>
                    <a:gd name="T26" fmla="*/ 594 w 972"/>
                    <a:gd name="T27" fmla="*/ 814 h 1376"/>
                    <a:gd name="T28" fmla="*/ 606 w 972"/>
                    <a:gd name="T29" fmla="*/ 774 h 1376"/>
                    <a:gd name="T30" fmla="*/ 616 w 972"/>
                    <a:gd name="T31" fmla="*/ 734 h 1376"/>
                    <a:gd name="T32" fmla="*/ 622 w 972"/>
                    <a:gd name="T33" fmla="*/ 696 h 1376"/>
                    <a:gd name="T34" fmla="*/ 624 w 972"/>
                    <a:gd name="T35" fmla="*/ 660 h 1376"/>
                    <a:gd name="T36" fmla="*/ 622 w 972"/>
                    <a:gd name="T37" fmla="*/ 626 h 1376"/>
                    <a:gd name="T38" fmla="*/ 620 w 972"/>
                    <a:gd name="T39" fmla="*/ 592 h 1376"/>
                    <a:gd name="T40" fmla="*/ 614 w 972"/>
                    <a:gd name="T41" fmla="*/ 560 h 1376"/>
                    <a:gd name="T42" fmla="*/ 606 w 972"/>
                    <a:gd name="T43" fmla="*/ 530 h 1376"/>
                    <a:gd name="T44" fmla="*/ 598 w 972"/>
                    <a:gd name="T45" fmla="*/ 504 h 1376"/>
                    <a:gd name="T46" fmla="*/ 588 w 972"/>
                    <a:gd name="T47" fmla="*/ 478 h 1376"/>
                    <a:gd name="T48" fmla="*/ 576 w 972"/>
                    <a:gd name="T49" fmla="*/ 454 h 1376"/>
                    <a:gd name="T50" fmla="*/ 566 w 972"/>
                    <a:gd name="T51" fmla="*/ 432 h 1376"/>
                    <a:gd name="T52" fmla="*/ 544 w 972"/>
                    <a:gd name="T53" fmla="*/ 396 h 1376"/>
                    <a:gd name="T54" fmla="*/ 524 w 972"/>
                    <a:gd name="T55" fmla="*/ 368 h 1376"/>
                    <a:gd name="T56" fmla="*/ 506 w 972"/>
                    <a:gd name="T57" fmla="*/ 346 h 1376"/>
                    <a:gd name="T58" fmla="*/ 970 w 972"/>
                    <a:gd name="T59" fmla="*/ 0 h 1376"/>
                    <a:gd name="T60" fmla="*/ 970 w 972"/>
                    <a:gd name="T61" fmla="*/ 0 h 1376"/>
                    <a:gd name="T62" fmla="*/ 972 w 972"/>
                    <a:gd name="T63" fmla="*/ 38 h 1376"/>
                    <a:gd name="T64" fmla="*/ 970 w 972"/>
                    <a:gd name="T65" fmla="*/ 82 h 1376"/>
                    <a:gd name="T66" fmla="*/ 966 w 972"/>
                    <a:gd name="T67" fmla="*/ 142 h 1376"/>
                    <a:gd name="T68" fmla="*/ 956 w 972"/>
                    <a:gd name="T69" fmla="*/ 214 h 1376"/>
                    <a:gd name="T70" fmla="*/ 948 w 972"/>
                    <a:gd name="T71" fmla="*/ 254 h 1376"/>
                    <a:gd name="T72" fmla="*/ 938 w 972"/>
                    <a:gd name="T73" fmla="*/ 296 h 1376"/>
                    <a:gd name="T74" fmla="*/ 928 w 972"/>
                    <a:gd name="T75" fmla="*/ 342 h 1376"/>
                    <a:gd name="T76" fmla="*/ 914 w 972"/>
                    <a:gd name="T77" fmla="*/ 390 h 1376"/>
                    <a:gd name="T78" fmla="*/ 896 w 972"/>
                    <a:gd name="T79" fmla="*/ 438 h 1376"/>
                    <a:gd name="T80" fmla="*/ 878 w 972"/>
                    <a:gd name="T81" fmla="*/ 490 h 1376"/>
                    <a:gd name="T82" fmla="*/ 854 w 972"/>
                    <a:gd name="T83" fmla="*/ 542 h 1376"/>
                    <a:gd name="T84" fmla="*/ 828 w 972"/>
                    <a:gd name="T85" fmla="*/ 596 h 1376"/>
                    <a:gd name="T86" fmla="*/ 800 w 972"/>
                    <a:gd name="T87" fmla="*/ 652 h 1376"/>
                    <a:gd name="T88" fmla="*/ 766 w 972"/>
                    <a:gd name="T89" fmla="*/ 708 h 1376"/>
                    <a:gd name="T90" fmla="*/ 730 w 972"/>
                    <a:gd name="T91" fmla="*/ 766 h 1376"/>
                    <a:gd name="T92" fmla="*/ 688 w 972"/>
                    <a:gd name="T93" fmla="*/ 822 h 1376"/>
                    <a:gd name="T94" fmla="*/ 642 w 972"/>
                    <a:gd name="T95" fmla="*/ 880 h 1376"/>
                    <a:gd name="T96" fmla="*/ 592 w 972"/>
                    <a:gd name="T97" fmla="*/ 938 h 1376"/>
                    <a:gd name="T98" fmla="*/ 538 w 972"/>
                    <a:gd name="T99" fmla="*/ 996 h 1376"/>
                    <a:gd name="T100" fmla="*/ 478 w 972"/>
                    <a:gd name="T101" fmla="*/ 1052 h 1376"/>
                    <a:gd name="T102" fmla="*/ 412 w 972"/>
                    <a:gd name="T103" fmla="*/ 1110 h 1376"/>
                    <a:gd name="T104" fmla="*/ 342 w 972"/>
                    <a:gd name="T105" fmla="*/ 1166 h 1376"/>
                    <a:gd name="T106" fmla="*/ 266 w 972"/>
                    <a:gd name="T107" fmla="*/ 1220 h 1376"/>
                    <a:gd name="T108" fmla="*/ 184 w 972"/>
                    <a:gd name="T109" fmla="*/ 1274 h 1376"/>
                    <a:gd name="T110" fmla="*/ 94 w 972"/>
                    <a:gd name="T111" fmla="*/ 1326 h 1376"/>
                    <a:gd name="T112" fmla="*/ 0 w 972"/>
                    <a:gd name="T113" fmla="*/ 1376 h 1376"/>
                    <a:gd name="T114" fmla="*/ 0 w 972"/>
                    <a:gd name="T115" fmla="*/ 137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2" h="1376">
                      <a:moveTo>
                        <a:pt x="0" y="1376"/>
                      </a:moveTo>
                      <a:lnTo>
                        <a:pt x="0" y="1376"/>
                      </a:lnTo>
                      <a:lnTo>
                        <a:pt x="88" y="1326"/>
                      </a:lnTo>
                      <a:lnTo>
                        <a:pt x="168" y="1276"/>
                      </a:lnTo>
                      <a:lnTo>
                        <a:pt x="240" y="1226"/>
                      </a:lnTo>
                      <a:lnTo>
                        <a:pt x="306" y="1178"/>
                      </a:lnTo>
                      <a:lnTo>
                        <a:pt x="362" y="1130"/>
                      </a:lnTo>
                      <a:lnTo>
                        <a:pt x="414" y="1082"/>
                      </a:lnTo>
                      <a:lnTo>
                        <a:pt x="458" y="1036"/>
                      </a:lnTo>
                      <a:lnTo>
                        <a:pt x="496" y="990"/>
                      </a:lnTo>
                      <a:lnTo>
                        <a:pt x="528" y="944"/>
                      </a:lnTo>
                      <a:lnTo>
                        <a:pt x="554" y="900"/>
                      </a:lnTo>
                      <a:lnTo>
                        <a:pt x="576" y="856"/>
                      </a:lnTo>
                      <a:lnTo>
                        <a:pt x="594" y="814"/>
                      </a:lnTo>
                      <a:lnTo>
                        <a:pt x="606" y="774"/>
                      </a:lnTo>
                      <a:lnTo>
                        <a:pt x="616" y="734"/>
                      </a:lnTo>
                      <a:lnTo>
                        <a:pt x="622" y="696"/>
                      </a:lnTo>
                      <a:lnTo>
                        <a:pt x="624" y="660"/>
                      </a:lnTo>
                      <a:lnTo>
                        <a:pt x="622" y="626"/>
                      </a:lnTo>
                      <a:lnTo>
                        <a:pt x="620" y="592"/>
                      </a:lnTo>
                      <a:lnTo>
                        <a:pt x="614" y="560"/>
                      </a:lnTo>
                      <a:lnTo>
                        <a:pt x="606" y="530"/>
                      </a:lnTo>
                      <a:lnTo>
                        <a:pt x="598" y="504"/>
                      </a:lnTo>
                      <a:lnTo>
                        <a:pt x="588" y="478"/>
                      </a:lnTo>
                      <a:lnTo>
                        <a:pt x="576" y="454"/>
                      </a:lnTo>
                      <a:lnTo>
                        <a:pt x="566" y="432"/>
                      </a:lnTo>
                      <a:lnTo>
                        <a:pt x="544" y="396"/>
                      </a:lnTo>
                      <a:lnTo>
                        <a:pt x="524" y="368"/>
                      </a:lnTo>
                      <a:lnTo>
                        <a:pt x="506" y="346"/>
                      </a:lnTo>
                      <a:lnTo>
                        <a:pt x="970" y="0"/>
                      </a:lnTo>
                      <a:lnTo>
                        <a:pt x="970" y="0"/>
                      </a:lnTo>
                      <a:lnTo>
                        <a:pt x="972" y="38"/>
                      </a:lnTo>
                      <a:lnTo>
                        <a:pt x="970" y="82"/>
                      </a:lnTo>
                      <a:lnTo>
                        <a:pt x="966" y="142"/>
                      </a:lnTo>
                      <a:lnTo>
                        <a:pt x="956" y="214"/>
                      </a:lnTo>
                      <a:lnTo>
                        <a:pt x="948" y="254"/>
                      </a:lnTo>
                      <a:lnTo>
                        <a:pt x="938" y="296"/>
                      </a:lnTo>
                      <a:lnTo>
                        <a:pt x="928" y="342"/>
                      </a:lnTo>
                      <a:lnTo>
                        <a:pt x="914" y="390"/>
                      </a:lnTo>
                      <a:lnTo>
                        <a:pt x="896" y="438"/>
                      </a:lnTo>
                      <a:lnTo>
                        <a:pt x="878" y="490"/>
                      </a:lnTo>
                      <a:lnTo>
                        <a:pt x="854" y="542"/>
                      </a:lnTo>
                      <a:lnTo>
                        <a:pt x="828" y="596"/>
                      </a:lnTo>
                      <a:lnTo>
                        <a:pt x="800" y="652"/>
                      </a:lnTo>
                      <a:lnTo>
                        <a:pt x="766" y="708"/>
                      </a:lnTo>
                      <a:lnTo>
                        <a:pt x="730" y="766"/>
                      </a:lnTo>
                      <a:lnTo>
                        <a:pt x="688" y="822"/>
                      </a:lnTo>
                      <a:lnTo>
                        <a:pt x="642" y="880"/>
                      </a:lnTo>
                      <a:lnTo>
                        <a:pt x="592" y="938"/>
                      </a:lnTo>
                      <a:lnTo>
                        <a:pt x="538" y="996"/>
                      </a:lnTo>
                      <a:lnTo>
                        <a:pt x="478" y="1052"/>
                      </a:lnTo>
                      <a:lnTo>
                        <a:pt x="412" y="1110"/>
                      </a:lnTo>
                      <a:lnTo>
                        <a:pt x="342" y="1166"/>
                      </a:lnTo>
                      <a:lnTo>
                        <a:pt x="266" y="1220"/>
                      </a:lnTo>
                      <a:lnTo>
                        <a:pt x="184" y="1274"/>
                      </a:lnTo>
                      <a:lnTo>
                        <a:pt x="94" y="1326"/>
                      </a:lnTo>
                      <a:lnTo>
                        <a:pt x="0" y="1376"/>
                      </a:lnTo>
                      <a:lnTo>
                        <a:pt x="0" y="1376"/>
                      </a:lnTo>
                      <a:close/>
                    </a:path>
                  </a:pathLst>
                </a:custGeom>
                <a:gradFill flip="none" rotWithShape="1">
                  <a:gsLst>
                    <a:gs pos="0">
                      <a:schemeClr val="accent4"/>
                    </a:gs>
                    <a:gs pos="100000">
                      <a:schemeClr val="accent4">
                        <a:lumMod val="23000"/>
                        <a:lumOff val="77000"/>
                      </a:schemeClr>
                    </a:gs>
                  </a:gsLst>
                  <a:lin ang="120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2" name="Freeform 8">
                  <a:extLst>
                    <a:ext uri="{FF2B5EF4-FFF2-40B4-BE49-F238E27FC236}">
                      <a16:creationId xmlns:a16="http://schemas.microsoft.com/office/drawing/2014/main" id="{61817F64-BF23-4E73-BB0A-D7A13F655BD0}"/>
                    </a:ext>
                  </a:extLst>
                </p:cNvPr>
                <p:cNvSpPr>
                  <a:spLocks/>
                </p:cNvSpPr>
                <p:nvPr/>
              </p:nvSpPr>
              <p:spPr bwMode="auto">
                <a:xfrm>
                  <a:off x="4481" y="2362"/>
                  <a:ext cx="2" cy="6"/>
                </a:xfrm>
                <a:custGeom>
                  <a:avLst/>
                  <a:gdLst>
                    <a:gd name="T0" fmla="*/ 2 w 2"/>
                    <a:gd name="T1" fmla="*/ 6 h 6"/>
                    <a:gd name="T2" fmla="*/ 0 w 2"/>
                    <a:gd name="T3" fmla="*/ 6 h 6"/>
                    <a:gd name="T4" fmla="*/ 0 w 2"/>
                    <a:gd name="T5" fmla="*/ 0 h 6"/>
                    <a:gd name="T6" fmla="*/ 2 w 2"/>
                    <a:gd name="T7" fmla="*/ 6 h 6"/>
                  </a:gdLst>
                  <a:ahLst/>
                  <a:cxnLst>
                    <a:cxn ang="0">
                      <a:pos x="T0" y="T1"/>
                    </a:cxn>
                    <a:cxn ang="0">
                      <a:pos x="T2" y="T3"/>
                    </a:cxn>
                    <a:cxn ang="0">
                      <a:pos x="T4" y="T5"/>
                    </a:cxn>
                    <a:cxn ang="0">
                      <a:pos x="T6" y="T7"/>
                    </a:cxn>
                  </a:cxnLst>
                  <a:rect l="0" t="0" r="r" b="b"/>
                  <a:pathLst>
                    <a:path w="2" h="6">
                      <a:moveTo>
                        <a:pt x="2" y="6"/>
                      </a:moveTo>
                      <a:lnTo>
                        <a:pt x="0" y="6"/>
                      </a:lnTo>
                      <a:lnTo>
                        <a:pt x="0" y="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3" name="Freeform 9">
                  <a:extLst>
                    <a:ext uri="{FF2B5EF4-FFF2-40B4-BE49-F238E27FC236}">
                      <a16:creationId xmlns:a16="http://schemas.microsoft.com/office/drawing/2014/main" id="{363C4B41-B05A-414A-91CD-94863A6A9895}"/>
                    </a:ext>
                  </a:extLst>
                </p:cNvPr>
                <p:cNvSpPr>
                  <a:spLocks/>
                </p:cNvSpPr>
                <p:nvPr/>
              </p:nvSpPr>
              <p:spPr bwMode="auto">
                <a:xfrm>
                  <a:off x="4285" y="68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8F1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4" name="Rectangle 10">
                  <a:extLst>
                    <a:ext uri="{FF2B5EF4-FFF2-40B4-BE49-F238E27FC236}">
                      <a16:creationId xmlns:a16="http://schemas.microsoft.com/office/drawing/2014/main" id="{B3623169-BC39-41D3-BAA6-6909A0659F7F}"/>
                    </a:ext>
                  </a:extLst>
                </p:cNvPr>
                <p:cNvSpPr>
                  <a:spLocks noChangeArrowheads="1"/>
                </p:cNvSpPr>
                <p:nvPr/>
              </p:nvSpPr>
              <p:spPr bwMode="auto">
                <a:xfrm>
                  <a:off x="4421" y="572"/>
                  <a:ext cx="1" cy="1"/>
                </a:xfrm>
                <a:prstGeom prst="rect">
                  <a:avLst/>
                </a:prstGeom>
                <a:solidFill>
                  <a:srgbClr val="8F19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5" name="Freeform 11">
                  <a:extLst>
                    <a:ext uri="{FF2B5EF4-FFF2-40B4-BE49-F238E27FC236}">
                      <a16:creationId xmlns:a16="http://schemas.microsoft.com/office/drawing/2014/main" id="{31059AA7-4E36-4AF1-BBF3-777056A3F9AD}"/>
                    </a:ext>
                  </a:extLst>
                </p:cNvPr>
                <p:cNvSpPr>
                  <a:spLocks/>
                </p:cNvSpPr>
                <p:nvPr/>
              </p:nvSpPr>
              <p:spPr bwMode="auto">
                <a:xfrm>
                  <a:off x="3971" y="124"/>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8F1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62FEF687-A041-4046-A304-6355DD40817E}"/>
                  </a:ext>
                </a:extLst>
              </p:cNvPr>
              <p:cNvSpPr txBox="1"/>
              <p:nvPr/>
            </p:nvSpPr>
            <p:spPr>
              <a:xfrm rot="21302644">
                <a:off x="1790496" y="1330092"/>
                <a:ext cx="2173556" cy="165417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Safety briefing</a:t>
                </a:r>
              </a:p>
            </p:txBody>
          </p:sp>
        </p:grpSp>
        <p:grpSp>
          <p:nvGrpSpPr>
            <p:cNvPr id="13" name="Group 12">
              <a:extLst>
                <a:ext uri="{FF2B5EF4-FFF2-40B4-BE49-F238E27FC236}">
                  <a16:creationId xmlns:a16="http://schemas.microsoft.com/office/drawing/2014/main" id="{68421C5D-A252-4C4C-B7A8-F70BF78EBC77}"/>
                </a:ext>
              </a:extLst>
            </p:cNvPr>
            <p:cNvGrpSpPr/>
            <p:nvPr/>
          </p:nvGrpSpPr>
          <p:grpSpPr>
            <a:xfrm rot="1491428">
              <a:off x="4239145" y="232736"/>
              <a:ext cx="3060162" cy="3055977"/>
              <a:chOff x="1234437" y="669808"/>
              <a:chExt cx="3060162" cy="3055977"/>
            </a:xfrm>
          </p:grpSpPr>
          <p:grpSp>
            <p:nvGrpSpPr>
              <p:cNvPr id="36" name="Group 4">
                <a:extLst>
                  <a:ext uri="{FF2B5EF4-FFF2-40B4-BE49-F238E27FC236}">
                    <a16:creationId xmlns:a16="http://schemas.microsoft.com/office/drawing/2014/main" id="{15B63116-6D9C-461C-8769-E73FD7C0736C}"/>
                  </a:ext>
                </a:extLst>
              </p:cNvPr>
              <p:cNvGrpSpPr>
                <a:grpSpLocks noChangeAspect="1"/>
              </p:cNvGrpSpPr>
              <p:nvPr/>
            </p:nvGrpSpPr>
            <p:grpSpPr bwMode="auto">
              <a:xfrm>
                <a:off x="1234437" y="669808"/>
                <a:ext cx="2880363" cy="3055977"/>
                <a:chOff x="1921" y="124"/>
                <a:chExt cx="3838" cy="4072"/>
              </a:xfrm>
              <a:effectLst>
                <a:outerShdw blurRad="190500" dist="165100" dir="3600000" algn="tl" rotWithShape="0">
                  <a:prstClr val="black">
                    <a:alpha val="31000"/>
                  </a:prstClr>
                </a:outerShdw>
              </a:effectLst>
            </p:grpSpPr>
            <p:sp>
              <p:nvSpPr>
                <p:cNvPr id="38" name="AutoShape 3">
                  <a:extLst>
                    <a:ext uri="{FF2B5EF4-FFF2-40B4-BE49-F238E27FC236}">
                      <a16:creationId xmlns:a16="http://schemas.microsoft.com/office/drawing/2014/main" id="{46B0C03D-D421-40E1-A416-D92CB053B7D5}"/>
                    </a:ext>
                  </a:extLst>
                </p:cNvPr>
                <p:cNvSpPr>
                  <a:spLocks noChangeAspect="1" noChangeArrowheads="1" noTextEdit="1"/>
                </p:cNvSpPr>
                <p:nvPr/>
              </p:nvSpPr>
              <p:spPr bwMode="auto">
                <a:xfrm>
                  <a:off x="1921" y="124"/>
                  <a:ext cx="3838" cy="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9" name="Freeform 5">
                  <a:extLst>
                    <a:ext uri="{FF2B5EF4-FFF2-40B4-BE49-F238E27FC236}">
                      <a16:creationId xmlns:a16="http://schemas.microsoft.com/office/drawing/2014/main" id="{CB8C644B-EF8F-448D-BAE8-9F3184BD3FAB}"/>
                    </a:ext>
                  </a:extLst>
                </p:cNvPr>
                <p:cNvSpPr>
                  <a:spLocks/>
                </p:cNvSpPr>
                <p:nvPr/>
              </p:nvSpPr>
              <p:spPr bwMode="auto">
                <a:xfrm>
                  <a:off x="1921" y="500"/>
                  <a:ext cx="3836" cy="3172"/>
                </a:xfrm>
                <a:custGeom>
                  <a:avLst/>
                  <a:gdLst>
                    <a:gd name="T0" fmla="*/ 3370 w 3836"/>
                    <a:gd name="T1" fmla="*/ 0 h 3172"/>
                    <a:gd name="T2" fmla="*/ 2928 w 3836"/>
                    <a:gd name="T3" fmla="*/ 38 h 3172"/>
                    <a:gd name="T4" fmla="*/ 2150 w 3836"/>
                    <a:gd name="T5" fmla="*/ 90 h 3172"/>
                    <a:gd name="T6" fmla="*/ 1502 w 3836"/>
                    <a:gd name="T7" fmla="*/ 122 h 3172"/>
                    <a:gd name="T8" fmla="*/ 982 w 3836"/>
                    <a:gd name="T9" fmla="*/ 136 h 3172"/>
                    <a:gd name="T10" fmla="*/ 580 w 3836"/>
                    <a:gd name="T11" fmla="*/ 138 h 3172"/>
                    <a:gd name="T12" fmla="*/ 288 w 3836"/>
                    <a:gd name="T13" fmla="*/ 132 h 3172"/>
                    <a:gd name="T14" fmla="*/ 44 w 3836"/>
                    <a:gd name="T15" fmla="*/ 120 h 3172"/>
                    <a:gd name="T16" fmla="*/ 84 w 3836"/>
                    <a:gd name="T17" fmla="*/ 696 h 3172"/>
                    <a:gd name="T18" fmla="*/ 152 w 3836"/>
                    <a:gd name="T19" fmla="*/ 680 h 3172"/>
                    <a:gd name="T20" fmla="*/ 292 w 3836"/>
                    <a:gd name="T21" fmla="*/ 656 h 3172"/>
                    <a:gd name="T22" fmla="*/ 432 w 3836"/>
                    <a:gd name="T23" fmla="*/ 638 h 3172"/>
                    <a:gd name="T24" fmla="*/ 576 w 3836"/>
                    <a:gd name="T25" fmla="*/ 628 h 3172"/>
                    <a:gd name="T26" fmla="*/ 648 w 3836"/>
                    <a:gd name="T27" fmla="*/ 628 h 3172"/>
                    <a:gd name="T28" fmla="*/ 772 w 3836"/>
                    <a:gd name="T29" fmla="*/ 630 h 3172"/>
                    <a:gd name="T30" fmla="*/ 896 w 3836"/>
                    <a:gd name="T31" fmla="*/ 640 h 3172"/>
                    <a:gd name="T32" fmla="*/ 1018 w 3836"/>
                    <a:gd name="T33" fmla="*/ 656 h 3172"/>
                    <a:gd name="T34" fmla="*/ 1136 w 3836"/>
                    <a:gd name="T35" fmla="*/ 678 h 3172"/>
                    <a:gd name="T36" fmla="*/ 1254 w 3836"/>
                    <a:gd name="T37" fmla="*/ 706 h 3172"/>
                    <a:gd name="T38" fmla="*/ 1370 w 3836"/>
                    <a:gd name="T39" fmla="*/ 740 h 3172"/>
                    <a:gd name="T40" fmla="*/ 1484 w 3836"/>
                    <a:gd name="T41" fmla="*/ 780 h 3172"/>
                    <a:gd name="T42" fmla="*/ 1594 w 3836"/>
                    <a:gd name="T43" fmla="*/ 824 h 3172"/>
                    <a:gd name="T44" fmla="*/ 1704 w 3836"/>
                    <a:gd name="T45" fmla="*/ 876 h 3172"/>
                    <a:gd name="T46" fmla="*/ 1810 w 3836"/>
                    <a:gd name="T47" fmla="*/ 930 h 3172"/>
                    <a:gd name="T48" fmla="*/ 1912 w 3836"/>
                    <a:gd name="T49" fmla="*/ 992 h 3172"/>
                    <a:gd name="T50" fmla="*/ 2012 w 3836"/>
                    <a:gd name="T51" fmla="*/ 1056 h 3172"/>
                    <a:gd name="T52" fmla="*/ 2110 w 3836"/>
                    <a:gd name="T53" fmla="*/ 1128 h 3172"/>
                    <a:gd name="T54" fmla="*/ 2204 w 3836"/>
                    <a:gd name="T55" fmla="*/ 1202 h 3172"/>
                    <a:gd name="T56" fmla="*/ 2294 w 3836"/>
                    <a:gd name="T57" fmla="*/ 1282 h 3172"/>
                    <a:gd name="T58" fmla="*/ 2382 w 3836"/>
                    <a:gd name="T59" fmla="*/ 1366 h 3172"/>
                    <a:gd name="T60" fmla="*/ 2466 w 3836"/>
                    <a:gd name="T61" fmla="*/ 1454 h 3172"/>
                    <a:gd name="T62" fmla="*/ 2546 w 3836"/>
                    <a:gd name="T63" fmla="*/ 1546 h 3172"/>
                    <a:gd name="T64" fmla="*/ 2622 w 3836"/>
                    <a:gd name="T65" fmla="*/ 1640 h 3172"/>
                    <a:gd name="T66" fmla="*/ 2694 w 3836"/>
                    <a:gd name="T67" fmla="*/ 1740 h 3172"/>
                    <a:gd name="T68" fmla="*/ 2762 w 3836"/>
                    <a:gd name="T69" fmla="*/ 1844 h 3172"/>
                    <a:gd name="T70" fmla="*/ 2826 w 3836"/>
                    <a:gd name="T71" fmla="*/ 1950 h 3172"/>
                    <a:gd name="T72" fmla="*/ 2886 w 3836"/>
                    <a:gd name="T73" fmla="*/ 2060 h 3172"/>
                    <a:gd name="T74" fmla="*/ 2940 w 3836"/>
                    <a:gd name="T75" fmla="*/ 2174 h 3172"/>
                    <a:gd name="T76" fmla="*/ 2990 w 3836"/>
                    <a:gd name="T77" fmla="*/ 2290 h 3172"/>
                    <a:gd name="T78" fmla="*/ 3036 w 3836"/>
                    <a:gd name="T79" fmla="*/ 2408 h 3172"/>
                    <a:gd name="T80" fmla="*/ 3076 w 3836"/>
                    <a:gd name="T81" fmla="*/ 2530 h 3172"/>
                    <a:gd name="T82" fmla="*/ 3110 w 3836"/>
                    <a:gd name="T83" fmla="*/ 2654 h 3172"/>
                    <a:gd name="T84" fmla="*/ 3140 w 3836"/>
                    <a:gd name="T85" fmla="*/ 2780 h 3172"/>
                    <a:gd name="T86" fmla="*/ 3166 w 3836"/>
                    <a:gd name="T87" fmla="*/ 2908 h 3172"/>
                    <a:gd name="T88" fmla="*/ 3184 w 3836"/>
                    <a:gd name="T89" fmla="*/ 3040 h 3172"/>
                    <a:gd name="T90" fmla="*/ 3198 w 3836"/>
                    <a:gd name="T91" fmla="*/ 3172 h 3172"/>
                    <a:gd name="T92" fmla="*/ 3246 w 3836"/>
                    <a:gd name="T93" fmla="*/ 3130 h 3172"/>
                    <a:gd name="T94" fmla="*/ 3326 w 3836"/>
                    <a:gd name="T95" fmla="*/ 3050 h 3172"/>
                    <a:gd name="T96" fmla="*/ 3386 w 3836"/>
                    <a:gd name="T97" fmla="*/ 2970 h 3172"/>
                    <a:gd name="T98" fmla="*/ 3432 w 3836"/>
                    <a:gd name="T99" fmla="*/ 2896 h 3172"/>
                    <a:gd name="T100" fmla="*/ 3462 w 3836"/>
                    <a:gd name="T101" fmla="*/ 2822 h 3172"/>
                    <a:gd name="T102" fmla="*/ 3482 w 3836"/>
                    <a:gd name="T103" fmla="*/ 2754 h 3172"/>
                    <a:gd name="T104" fmla="*/ 3488 w 3836"/>
                    <a:gd name="T105" fmla="*/ 2690 h 3172"/>
                    <a:gd name="T106" fmla="*/ 3488 w 3836"/>
                    <a:gd name="T107" fmla="*/ 2630 h 3172"/>
                    <a:gd name="T108" fmla="*/ 3480 w 3836"/>
                    <a:gd name="T109" fmla="*/ 2574 h 3172"/>
                    <a:gd name="T110" fmla="*/ 3466 w 3836"/>
                    <a:gd name="T111" fmla="*/ 2524 h 3172"/>
                    <a:gd name="T112" fmla="*/ 3438 w 3836"/>
                    <a:gd name="T113" fmla="*/ 2460 h 3172"/>
                    <a:gd name="T114" fmla="*/ 3402 w 3836"/>
                    <a:gd name="T115" fmla="*/ 2400 h 3172"/>
                    <a:gd name="T116" fmla="*/ 3372 w 3836"/>
                    <a:gd name="T117" fmla="*/ 2362 h 3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36" h="3172">
                      <a:moveTo>
                        <a:pt x="3836" y="2016"/>
                      </a:moveTo>
                      <a:lnTo>
                        <a:pt x="3370" y="0"/>
                      </a:lnTo>
                      <a:lnTo>
                        <a:pt x="3370" y="0"/>
                      </a:lnTo>
                      <a:lnTo>
                        <a:pt x="2928" y="38"/>
                      </a:lnTo>
                      <a:lnTo>
                        <a:pt x="2522" y="66"/>
                      </a:lnTo>
                      <a:lnTo>
                        <a:pt x="2150" y="90"/>
                      </a:lnTo>
                      <a:lnTo>
                        <a:pt x="1810" y="108"/>
                      </a:lnTo>
                      <a:lnTo>
                        <a:pt x="1502" y="122"/>
                      </a:lnTo>
                      <a:lnTo>
                        <a:pt x="1226" y="130"/>
                      </a:lnTo>
                      <a:lnTo>
                        <a:pt x="982" y="136"/>
                      </a:lnTo>
                      <a:lnTo>
                        <a:pt x="766" y="138"/>
                      </a:lnTo>
                      <a:lnTo>
                        <a:pt x="580" y="138"/>
                      </a:lnTo>
                      <a:lnTo>
                        <a:pt x="420" y="136"/>
                      </a:lnTo>
                      <a:lnTo>
                        <a:pt x="288" y="132"/>
                      </a:lnTo>
                      <a:lnTo>
                        <a:pt x="182" y="128"/>
                      </a:lnTo>
                      <a:lnTo>
                        <a:pt x="44" y="120"/>
                      </a:lnTo>
                      <a:lnTo>
                        <a:pt x="0" y="116"/>
                      </a:lnTo>
                      <a:lnTo>
                        <a:pt x="84" y="696"/>
                      </a:lnTo>
                      <a:lnTo>
                        <a:pt x="84" y="696"/>
                      </a:lnTo>
                      <a:lnTo>
                        <a:pt x="152" y="680"/>
                      </a:lnTo>
                      <a:lnTo>
                        <a:pt x="222" y="666"/>
                      </a:lnTo>
                      <a:lnTo>
                        <a:pt x="292" y="656"/>
                      </a:lnTo>
                      <a:lnTo>
                        <a:pt x="362" y="646"/>
                      </a:lnTo>
                      <a:lnTo>
                        <a:pt x="432" y="638"/>
                      </a:lnTo>
                      <a:lnTo>
                        <a:pt x="504" y="632"/>
                      </a:lnTo>
                      <a:lnTo>
                        <a:pt x="576" y="628"/>
                      </a:lnTo>
                      <a:lnTo>
                        <a:pt x="648" y="628"/>
                      </a:lnTo>
                      <a:lnTo>
                        <a:pt x="648" y="628"/>
                      </a:lnTo>
                      <a:lnTo>
                        <a:pt x="710" y="628"/>
                      </a:lnTo>
                      <a:lnTo>
                        <a:pt x="772" y="630"/>
                      </a:lnTo>
                      <a:lnTo>
                        <a:pt x="834" y="636"/>
                      </a:lnTo>
                      <a:lnTo>
                        <a:pt x="896" y="640"/>
                      </a:lnTo>
                      <a:lnTo>
                        <a:pt x="956" y="648"/>
                      </a:lnTo>
                      <a:lnTo>
                        <a:pt x="1018" y="656"/>
                      </a:lnTo>
                      <a:lnTo>
                        <a:pt x="1078" y="666"/>
                      </a:lnTo>
                      <a:lnTo>
                        <a:pt x="1136" y="678"/>
                      </a:lnTo>
                      <a:lnTo>
                        <a:pt x="1196" y="692"/>
                      </a:lnTo>
                      <a:lnTo>
                        <a:pt x="1254" y="706"/>
                      </a:lnTo>
                      <a:lnTo>
                        <a:pt x="1312" y="722"/>
                      </a:lnTo>
                      <a:lnTo>
                        <a:pt x="1370" y="740"/>
                      </a:lnTo>
                      <a:lnTo>
                        <a:pt x="1428" y="760"/>
                      </a:lnTo>
                      <a:lnTo>
                        <a:pt x="1484" y="780"/>
                      </a:lnTo>
                      <a:lnTo>
                        <a:pt x="1540" y="802"/>
                      </a:lnTo>
                      <a:lnTo>
                        <a:pt x="1594" y="824"/>
                      </a:lnTo>
                      <a:lnTo>
                        <a:pt x="1650" y="850"/>
                      </a:lnTo>
                      <a:lnTo>
                        <a:pt x="1704" y="876"/>
                      </a:lnTo>
                      <a:lnTo>
                        <a:pt x="1756" y="902"/>
                      </a:lnTo>
                      <a:lnTo>
                        <a:pt x="1810" y="930"/>
                      </a:lnTo>
                      <a:lnTo>
                        <a:pt x="1862" y="960"/>
                      </a:lnTo>
                      <a:lnTo>
                        <a:pt x="1912" y="992"/>
                      </a:lnTo>
                      <a:lnTo>
                        <a:pt x="1964" y="1024"/>
                      </a:lnTo>
                      <a:lnTo>
                        <a:pt x="2012" y="1056"/>
                      </a:lnTo>
                      <a:lnTo>
                        <a:pt x="2062" y="1092"/>
                      </a:lnTo>
                      <a:lnTo>
                        <a:pt x="2110" y="1128"/>
                      </a:lnTo>
                      <a:lnTo>
                        <a:pt x="2158" y="1164"/>
                      </a:lnTo>
                      <a:lnTo>
                        <a:pt x="2204" y="1202"/>
                      </a:lnTo>
                      <a:lnTo>
                        <a:pt x="2250" y="1242"/>
                      </a:lnTo>
                      <a:lnTo>
                        <a:pt x="2294" y="1282"/>
                      </a:lnTo>
                      <a:lnTo>
                        <a:pt x="2340" y="1322"/>
                      </a:lnTo>
                      <a:lnTo>
                        <a:pt x="2382" y="1366"/>
                      </a:lnTo>
                      <a:lnTo>
                        <a:pt x="2424" y="1408"/>
                      </a:lnTo>
                      <a:lnTo>
                        <a:pt x="2466" y="1454"/>
                      </a:lnTo>
                      <a:lnTo>
                        <a:pt x="2506" y="1498"/>
                      </a:lnTo>
                      <a:lnTo>
                        <a:pt x="2546" y="1546"/>
                      </a:lnTo>
                      <a:lnTo>
                        <a:pt x="2584" y="1592"/>
                      </a:lnTo>
                      <a:lnTo>
                        <a:pt x="2622" y="1640"/>
                      </a:lnTo>
                      <a:lnTo>
                        <a:pt x="2658" y="1690"/>
                      </a:lnTo>
                      <a:lnTo>
                        <a:pt x="2694" y="1740"/>
                      </a:lnTo>
                      <a:lnTo>
                        <a:pt x="2728" y="1792"/>
                      </a:lnTo>
                      <a:lnTo>
                        <a:pt x="2762" y="1844"/>
                      </a:lnTo>
                      <a:lnTo>
                        <a:pt x="2794" y="1896"/>
                      </a:lnTo>
                      <a:lnTo>
                        <a:pt x="2826" y="1950"/>
                      </a:lnTo>
                      <a:lnTo>
                        <a:pt x="2856" y="2004"/>
                      </a:lnTo>
                      <a:lnTo>
                        <a:pt x="2886" y="2060"/>
                      </a:lnTo>
                      <a:lnTo>
                        <a:pt x="2914" y="2116"/>
                      </a:lnTo>
                      <a:lnTo>
                        <a:pt x="2940" y="2174"/>
                      </a:lnTo>
                      <a:lnTo>
                        <a:pt x="2966" y="2230"/>
                      </a:lnTo>
                      <a:lnTo>
                        <a:pt x="2990" y="2290"/>
                      </a:lnTo>
                      <a:lnTo>
                        <a:pt x="3014" y="2348"/>
                      </a:lnTo>
                      <a:lnTo>
                        <a:pt x="3036" y="2408"/>
                      </a:lnTo>
                      <a:lnTo>
                        <a:pt x="3056" y="2468"/>
                      </a:lnTo>
                      <a:lnTo>
                        <a:pt x="3076" y="2530"/>
                      </a:lnTo>
                      <a:lnTo>
                        <a:pt x="3094" y="2592"/>
                      </a:lnTo>
                      <a:lnTo>
                        <a:pt x="3110" y="2654"/>
                      </a:lnTo>
                      <a:lnTo>
                        <a:pt x="3126" y="2716"/>
                      </a:lnTo>
                      <a:lnTo>
                        <a:pt x="3140" y="2780"/>
                      </a:lnTo>
                      <a:lnTo>
                        <a:pt x="3154" y="2844"/>
                      </a:lnTo>
                      <a:lnTo>
                        <a:pt x="3166" y="2908"/>
                      </a:lnTo>
                      <a:lnTo>
                        <a:pt x="3176" y="2974"/>
                      </a:lnTo>
                      <a:lnTo>
                        <a:pt x="3184" y="3040"/>
                      </a:lnTo>
                      <a:lnTo>
                        <a:pt x="3192" y="3106"/>
                      </a:lnTo>
                      <a:lnTo>
                        <a:pt x="3198" y="3172"/>
                      </a:lnTo>
                      <a:lnTo>
                        <a:pt x="3198" y="3172"/>
                      </a:lnTo>
                      <a:lnTo>
                        <a:pt x="3246" y="3130"/>
                      </a:lnTo>
                      <a:lnTo>
                        <a:pt x="3288" y="3090"/>
                      </a:lnTo>
                      <a:lnTo>
                        <a:pt x="3326" y="3050"/>
                      </a:lnTo>
                      <a:lnTo>
                        <a:pt x="3358" y="3010"/>
                      </a:lnTo>
                      <a:lnTo>
                        <a:pt x="3386" y="2970"/>
                      </a:lnTo>
                      <a:lnTo>
                        <a:pt x="3412" y="2932"/>
                      </a:lnTo>
                      <a:lnTo>
                        <a:pt x="3432" y="2896"/>
                      </a:lnTo>
                      <a:lnTo>
                        <a:pt x="3450" y="2858"/>
                      </a:lnTo>
                      <a:lnTo>
                        <a:pt x="3462" y="2822"/>
                      </a:lnTo>
                      <a:lnTo>
                        <a:pt x="3474" y="2788"/>
                      </a:lnTo>
                      <a:lnTo>
                        <a:pt x="3482" y="2754"/>
                      </a:lnTo>
                      <a:lnTo>
                        <a:pt x="3486" y="2720"/>
                      </a:lnTo>
                      <a:lnTo>
                        <a:pt x="3488" y="2690"/>
                      </a:lnTo>
                      <a:lnTo>
                        <a:pt x="3490" y="2658"/>
                      </a:lnTo>
                      <a:lnTo>
                        <a:pt x="3488" y="2630"/>
                      </a:lnTo>
                      <a:lnTo>
                        <a:pt x="3484" y="2600"/>
                      </a:lnTo>
                      <a:lnTo>
                        <a:pt x="3480" y="2574"/>
                      </a:lnTo>
                      <a:lnTo>
                        <a:pt x="3472" y="2548"/>
                      </a:lnTo>
                      <a:lnTo>
                        <a:pt x="3466" y="2524"/>
                      </a:lnTo>
                      <a:lnTo>
                        <a:pt x="3456" y="2502"/>
                      </a:lnTo>
                      <a:lnTo>
                        <a:pt x="3438" y="2460"/>
                      </a:lnTo>
                      <a:lnTo>
                        <a:pt x="3420" y="2426"/>
                      </a:lnTo>
                      <a:lnTo>
                        <a:pt x="3402" y="2400"/>
                      </a:lnTo>
                      <a:lnTo>
                        <a:pt x="3386" y="2378"/>
                      </a:lnTo>
                      <a:lnTo>
                        <a:pt x="3372" y="2362"/>
                      </a:lnTo>
                      <a:lnTo>
                        <a:pt x="3836" y="2016"/>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0" name="Freeform 6">
                  <a:extLst>
                    <a:ext uri="{FF2B5EF4-FFF2-40B4-BE49-F238E27FC236}">
                      <a16:creationId xmlns:a16="http://schemas.microsoft.com/office/drawing/2014/main" id="{D1F6544C-C1D8-4CF6-A143-88E71B368F35}"/>
                    </a:ext>
                  </a:extLst>
                </p:cNvPr>
                <p:cNvSpPr>
                  <a:spLocks/>
                </p:cNvSpPr>
                <p:nvPr/>
              </p:nvSpPr>
              <p:spPr bwMode="auto">
                <a:xfrm>
                  <a:off x="2009" y="1118"/>
                  <a:ext cx="3114" cy="3068"/>
                </a:xfrm>
                <a:custGeom>
                  <a:avLst/>
                  <a:gdLst>
                    <a:gd name="T0" fmla="*/ 564 w 3114"/>
                    <a:gd name="T1" fmla="*/ 0 h 3068"/>
                    <a:gd name="T2" fmla="*/ 420 w 3114"/>
                    <a:gd name="T3" fmla="*/ 4 h 3068"/>
                    <a:gd name="T4" fmla="*/ 278 w 3114"/>
                    <a:gd name="T5" fmla="*/ 18 h 3068"/>
                    <a:gd name="T6" fmla="*/ 138 w 3114"/>
                    <a:gd name="T7" fmla="*/ 38 h 3068"/>
                    <a:gd name="T8" fmla="*/ 0 w 3114"/>
                    <a:gd name="T9" fmla="*/ 68 h 3068"/>
                    <a:gd name="T10" fmla="*/ 420 w 3114"/>
                    <a:gd name="T11" fmla="*/ 2964 h 3068"/>
                    <a:gd name="T12" fmla="*/ 554 w 3114"/>
                    <a:gd name="T13" fmla="*/ 2990 h 3068"/>
                    <a:gd name="T14" fmla="*/ 770 w 3114"/>
                    <a:gd name="T15" fmla="*/ 3026 h 3068"/>
                    <a:gd name="T16" fmla="*/ 982 w 3114"/>
                    <a:gd name="T17" fmla="*/ 3048 h 3068"/>
                    <a:gd name="T18" fmla="*/ 1144 w 3114"/>
                    <a:gd name="T19" fmla="*/ 3060 h 3068"/>
                    <a:gd name="T20" fmla="*/ 1320 w 3114"/>
                    <a:gd name="T21" fmla="*/ 3066 h 3068"/>
                    <a:gd name="T22" fmla="*/ 1506 w 3114"/>
                    <a:gd name="T23" fmla="*/ 3066 h 3068"/>
                    <a:gd name="T24" fmla="*/ 1698 w 3114"/>
                    <a:gd name="T25" fmla="*/ 3056 h 3068"/>
                    <a:gd name="T26" fmla="*/ 1896 w 3114"/>
                    <a:gd name="T27" fmla="*/ 3036 h 3068"/>
                    <a:gd name="T28" fmla="*/ 2098 w 3114"/>
                    <a:gd name="T29" fmla="*/ 3002 h 3068"/>
                    <a:gd name="T30" fmla="*/ 2298 w 3114"/>
                    <a:gd name="T31" fmla="*/ 2956 h 3068"/>
                    <a:gd name="T32" fmla="*/ 2496 w 3114"/>
                    <a:gd name="T33" fmla="*/ 2892 h 3068"/>
                    <a:gd name="T34" fmla="*/ 2594 w 3114"/>
                    <a:gd name="T35" fmla="*/ 2854 h 3068"/>
                    <a:gd name="T36" fmla="*/ 2688 w 3114"/>
                    <a:gd name="T37" fmla="*/ 2812 h 3068"/>
                    <a:gd name="T38" fmla="*/ 2782 w 3114"/>
                    <a:gd name="T39" fmla="*/ 2764 h 3068"/>
                    <a:gd name="T40" fmla="*/ 2832 w 3114"/>
                    <a:gd name="T41" fmla="*/ 2736 h 3068"/>
                    <a:gd name="T42" fmla="*/ 2926 w 3114"/>
                    <a:gd name="T43" fmla="*/ 2680 h 3068"/>
                    <a:gd name="T44" fmla="*/ 3008 w 3114"/>
                    <a:gd name="T45" fmla="*/ 2626 h 3068"/>
                    <a:gd name="T46" fmla="*/ 3082 w 3114"/>
                    <a:gd name="T47" fmla="*/ 2572 h 3068"/>
                    <a:gd name="T48" fmla="*/ 3114 w 3114"/>
                    <a:gd name="T49" fmla="*/ 2544 h 3068"/>
                    <a:gd name="T50" fmla="*/ 3100 w 3114"/>
                    <a:gd name="T51" fmla="*/ 2412 h 3068"/>
                    <a:gd name="T52" fmla="*/ 3082 w 3114"/>
                    <a:gd name="T53" fmla="*/ 2280 h 3068"/>
                    <a:gd name="T54" fmla="*/ 3056 w 3114"/>
                    <a:gd name="T55" fmla="*/ 2152 h 3068"/>
                    <a:gd name="T56" fmla="*/ 3026 w 3114"/>
                    <a:gd name="T57" fmla="*/ 2026 h 3068"/>
                    <a:gd name="T58" fmla="*/ 2992 w 3114"/>
                    <a:gd name="T59" fmla="*/ 1902 h 3068"/>
                    <a:gd name="T60" fmla="*/ 2952 w 3114"/>
                    <a:gd name="T61" fmla="*/ 1780 h 3068"/>
                    <a:gd name="T62" fmla="*/ 2906 w 3114"/>
                    <a:gd name="T63" fmla="*/ 1662 h 3068"/>
                    <a:gd name="T64" fmla="*/ 2856 w 3114"/>
                    <a:gd name="T65" fmla="*/ 1546 h 3068"/>
                    <a:gd name="T66" fmla="*/ 2802 w 3114"/>
                    <a:gd name="T67" fmla="*/ 1432 h 3068"/>
                    <a:gd name="T68" fmla="*/ 2742 w 3114"/>
                    <a:gd name="T69" fmla="*/ 1322 h 3068"/>
                    <a:gd name="T70" fmla="*/ 2678 w 3114"/>
                    <a:gd name="T71" fmla="*/ 1216 h 3068"/>
                    <a:gd name="T72" fmla="*/ 2610 w 3114"/>
                    <a:gd name="T73" fmla="*/ 1112 h 3068"/>
                    <a:gd name="T74" fmla="*/ 2538 w 3114"/>
                    <a:gd name="T75" fmla="*/ 1012 h 3068"/>
                    <a:gd name="T76" fmla="*/ 2462 w 3114"/>
                    <a:gd name="T77" fmla="*/ 918 h 3068"/>
                    <a:gd name="T78" fmla="*/ 2382 w 3114"/>
                    <a:gd name="T79" fmla="*/ 826 h 3068"/>
                    <a:gd name="T80" fmla="*/ 2298 w 3114"/>
                    <a:gd name="T81" fmla="*/ 738 h 3068"/>
                    <a:gd name="T82" fmla="*/ 2210 w 3114"/>
                    <a:gd name="T83" fmla="*/ 654 h 3068"/>
                    <a:gd name="T84" fmla="*/ 2120 w 3114"/>
                    <a:gd name="T85" fmla="*/ 574 h 3068"/>
                    <a:gd name="T86" fmla="*/ 2026 w 3114"/>
                    <a:gd name="T87" fmla="*/ 500 h 3068"/>
                    <a:gd name="T88" fmla="*/ 1928 w 3114"/>
                    <a:gd name="T89" fmla="*/ 428 h 3068"/>
                    <a:gd name="T90" fmla="*/ 1828 w 3114"/>
                    <a:gd name="T91" fmla="*/ 364 h 3068"/>
                    <a:gd name="T92" fmla="*/ 1726 w 3114"/>
                    <a:gd name="T93" fmla="*/ 302 h 3068"/>
                    <a:gd name="T94" fmla="*/ 1620 w 3114"/>
                    <a:gd name="T95" fmla="*/ 248 h 3068"/>
                    <a:gd name="T96" fmla="*/ 1510 w 3114"/>
                    <a:gd name="T97" fmla="*/ 196 h 3068"/>
                    <a:gd name="T98" fmla="*/ 1400 w 3114"/>
                    <a:gd name="T99" fmla="*/ 152 h 3068"/>
                    <a:gd name="T100" fmla="*/ 1286 w 3114"/>
                    <a:gd name="T101" fmla="*/ 112 h 3068"/>
                    <a:gd name="T102" fmla="*/ 1170 w 3114"/>
                    <a:gd name="T103" fmla="*/ 78 h 3068"/>
                    <a:gd name="T104" fmla="*/ 1052 w 3114"/>
                    <a:gd name="T105" fmla="*/ 50 h 3068"/>
                    <a:gd name="T106" fmla="*/ 934 w 3114"/>
                    <a:gd name="T107" fmla="*/ 28 h 3068"/>
                    <a:gd name="T108" fmla="*/ 812 w 3114"/>
                    <a:gd name="T109" fmla="*/ 12 h 3068"/>
                    <a:gd name="T110" fmla="*/ 688 w 3114"/>
                    <a:gd name="T111" fmla="*/ 2 h 3068"/>
                    <a:gd name="T112" fmla="*/ 564 w 3114"/>
                    <a:gd name="T113" fmla="*/ 0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4" h="3068">
                      <a:moveTo>
                        <a:pt x="564" y="0"/>
                      </a:moveTo>
                      <a:lnTo>
                        <a:pt x="564" y="0"/>
                      </a:lnTo>
                      <a:lnTo>
                        <a:pt x="492" y="0"/>
                      </a:lnTo>
                      <a:lnTo>
                        <a:pt x="420" y="4"/>
                      </a:lnTo>
                      <a:lnTo>
                        <a:pt x="348" y="10"/>
                      </a:lnTo>
                      <a:lnTo>
                        <a:pt x="278" y="18"/>
                      </a:lnTo>
                      <a:lnTo>
                        <a:pt x="208" y="28"/>
                      </a:lnTo>
                      <a:lnTo>
                        <a:pt x="138" y="38"/>
                      </a:lnTo>
                      <a:lnTo>
                        <a:pt x="68" y="52"/>
                      </a:lnTo>
                      <a:lnTo>
                        <a:pt x="0" y="68"/>
                      </a:lnTo>
                      <a:lnTo>
                        <a:pt x="420" y="2964"/>
                      </a:lnTo>
                      <a:lnTo>
                        <a:pt x="420" y="2964"/>
                      </a:lnTo>
                      <a:lnTo>
                        <a:pt x="482" y="2976"/>
                      </a:lnTo>
                      <a:lnTo>
                        <a:pt x="554" y="2990"/>
                      </a:lnTo>
                      <a:lnTo>
                        <a:pt x="650" y="3008"/>
                      </a:lnTo>
                      <a:lnTo>
                        <a:pt x="770" y="3026"/>
                      </a:lnTo>
                      <a:lnTo>
                        <a:pt x="908" y="3042"/>
                      </a:lnTo>
                      <a:lnTo>
                        <a:pt x="982" y="3048"/>
                      </a:lnTo>
                      <a:lnTo>
                        <a:pt x="1062" y="3056"/>
                      </a:lnTo>
                      <a:lnTo>
                        <a:pt x="1144" y="3060"/>
                      </a:lnTo>
                      <a:lnTo>
                        <a:pt x="1232" y="3064"/>
                      </a:lnTo>
                      <a:lnTo>
                        <a:pt x="1320" y="3066"/>
                      </a:lnTo>
                      <a:lnTo>
                        <a:pt x="1412" y="3068"/>
                      </a:lnTo>
                      <a:lnTo>
                        <a:pt x="1506" y="3066"/>
                      </a:lnTo>
                      <a:lnTo>
                        <a:pt x="1602" y="3062"/>
                      </a:lnTo>
                      <a:lnTo>
                        <a:pt x="1698" y="3056"/>
                      </a:lnTo>
                      <a:lnTo>
                        <a:pt x="1798" y="3048"/>
                      </a:lnTo>
                      <a:lnTo>
                        <a:pt x="1896" y="3036"/>
                      </a:lnTo>
                      <a:lnTo>
                        <a:pt x="1996" y="3022"/>
                      </a:lnTo>
                      <a:lnTo>
                        <a:pt x="2098" y="3002"/>
                      </a:lnTo>
                      <a:lnTo>
                        <a:pt x="2198" y="2982"/>
                      </a:lnTo>
                      <a:lnTo>
                        <a:pt x="2298" y="2956"/>
                      </a:lnTo>
                      <a:lnTo>
                        <a:pt x="2398" y="2926"/>
                      </a:lnTo>
                      <a:lnTo>
                        <a:pt x="2496" y="2892"/>
                      </a:lnTo>
                      <a:lnTo>
                        <a:pt x="2544" y="2874"/>
                      </a:lnTo>
                      <a:lnTo>
                        <a:pt x="2594" y="2854"/>
                      </a:lnTo>
                      <a:lnTo>
                        <a:pt x="2642" y="2834"/>
                      </a:lnTo>
                      <a:lnTo>
                        <a:pt x="2688" y="2812"/>
                      </a:lnTo>
                      <a:lnTo>
                        <a:pt x="2736" y="2788"/>
                      </a:lnTo>
                      <a:lnTo>
                        <a:pt x="2782" y="2764"/>
                      </a:lnTo>
                      <a:lnTo>
                        <a:pt x="2782" y="2764"/>
                      </a:lnTo>
                      <a:lnTo>
                        <a:pt x="2832" y="2736"/>
                      </a:lnTo>
                      <a:lnTo>
                        <a:pt x="2880" y="2708"/>
                      </a:lnTo>
                      <a:lnTo>
                        <a:pt x="2926" y="2680"/>
                      </a:lnTo>
                      <a:lnTo>
                        <a:pt x="2968" y="2652"/>
                      </a:lnTo>
                      <a:lnTo>
                        <a:pt x="3008" y="2626"/>
                      </a:lnTo>
                      <a:lnTo>
                        <a:pt x="3046" y="2598"/>
                      </a:lnTo>
                      <a:lnTo>
                        <a:pt x="3082" y="2572"/>
                      </a:lnTo>
                      <a:lnTo>
                        <a:pt x="3114" y="2544"/>
                      </a:lnTo>
                      <a:lnTo>
                        <a:pt x="3114" y="2544"/>
                      </a:lnTo>
                      <a:lnTo>
                        <a:pt x="3108" y="2478"/>
                      </a:lnTo>
                      <a:lnTo>
                        <a:pt x="3100" y="2412"/>
                      </a:lnTo>
                      <a:lnTo>
                        <a:pt x="3092" y="2346"/>
                      </a:lnTo>
                      <a:lnTo>
                        <a:pt x="3082" y="2280"/>
                      </a:lnTo>
                      <a:lnTo>
                        <a:pt x="3070" y="2216"/>
                      </a:lnTo>
                      <a:lnTo>
                        <a:pt x="3056" y="2152"/>
                      </a:lnTo>
                      <a:lnTo>
                        <a:pt x="3042" y="2088"/>
                      </a:lnTo>
                      <a:lnTo>
                        <a:pt x="3026" y="2026"/>
                      </a:lnTo>
                      <a:lnTo>
                        <a:pt x="3010" y="1964"/>
                      </a:lnTo>
                      <a:lnTo>
                        <a:pt x="2992" y="1902"/>
                      </a:lnTo>
                      <a:lnTo>
                        <a:pt x="2972" y="1840"/>
                      </a:lnTo>
                      <a:lnTo>
                        <a:pt x="2952" y="1780"/>
                      </a:lnTo>
                      <a:lnTo>
                        <a:pt x="2930" y="1720"/>
                      </a:lnTo>
                      <a:lnTo>
                        <a:pt x="2906" y="1662"/>
                      </a:lnTo>
                      <a:lnTo>
                        <a:pt x="2882" y="1602"/>
                      </a:lnTo>
                      <a:lnTo>
                        <a:pt x="2856" y="1546"/>
                      </a:lnTo>
                      <a:lnTo>
                        <a:pt x="2830" y="1488"/>
                      </a:lnTo>
                      <a:lnTo>
                        <a:pt x="2802" y="1432"/>
                      </a:lnTo>
                      <a:lnTo>
                        <a:pt x="2772" y="1376"/>
                      </a:lnTo>
                      <a:lnTo>
                        <a:pt x="2742" y="1322"/>
                      </a:lnTo>
                      <a:lnTo>
                        <a:pt x="2710" y="1268"/>
                      </a:lnTo>
                      <a:lnTo>
                        <a:pt x="2678" y="1216"/>
                      </a:lnTo>
                      <a:lnTo>
                        <a:pt x="2644" y="1164"/>
                      </a:lnTo>
                      <a:lnTo>
                        <a:pt x="2610" y="1112"/>
                      </a:lnTo>
                      <a:lnTo>
                        <a:pt x="2574" y="1062"/>
                      </a:lnTo>
                      <a:lnTo>
                        <a:pt x="2538" y="1012"/>
                      </a:lnTo>
                      <a:lnTo>
                        <a:pt x="2500" y="964"/>
                      </a:lnTo>
                      <a:lnTo>
                        <a:pt x="2462" y="918"/>
                      </a:lnTo>
                      <a:lnTo>
                        <a:pt x="2422" y="870"/>
                      </a:lnTo>
                      <a:lnTo>
                        <a:pt x="2382" y="826"/>
                      </a:lnTo>
                      <a:lnTo>
                        <a:pt x="2340" y="780"/>
                      </a:lnTo>
                      <a:lnTo>
                        <a:pt x="2298" y="738"/>
                      </a:lnTo>
                      <a:lnTo>
                        <a:pt x="2256" y="694"/>
                      </a:lnTo>
                      <a:lnTo>
                        <a:pt x="2210" y="654"/>
                      </a:lnTo>
                      <a:lnTo>
                        <a:pt x="2166" y="614"/>
                      </a:lnTo>
                      <a:lnTo>
                        <a:pt x="2120" y="574"/>
                      </a:lnTo>
                      <a:lnTo>
                        <a:pt x="2074" y="536"/>
                      </a:lnTo>
                      <a:lnTo>
                        <a:pt x="2026" y="500"/>
                      </a:lnTo>
                      <a:lnTo>
                        <a:pt x="1978" y="464"/>
                      </a:lnTo>
                      <a:lnTo>
                        <a:pt x="1928" y="428"/>
                      </a:lnTo>
                      <a:lnTo>
                        <a:pt x="1880" y="396"/>
                      </a:lnTo>
                      <a:lnTo>
                        <a:pt x="1828" y="364"/>
                      </a:lnTo>
                      <a:lnTo>
                        <a:pt x="1778" y="332"/>
                      </a:lnTo>
                      <a:lnTo>
                        <a:pt x="1726" y="302"/>
                      </a:lnTo>
                      <a:lnTo>
                        <a:pt x="1672" y="274"/>
                      </a:lnTo>
                      <a:lnTo>
                        <a:pt x="1620" y="248"/>
                      </a:lnTo>
                      <a:lnTo>
                        <a:pt x="1566" y="222"/>
                      </a:lnTo>
                      <a:lnTo>
                        <a:pt x="1510" y="196"/>
                      </a:lnTo>
                      <a:lnTo>
                        <a:pt x="1456" y="174"/>
                      </a:lnTo>
                      <a:lnTo>
                        <a:pt x="1400" y="152"/>
                      </a:lnTo>
                      <a:lnTo>
                        <a:pt x="1344" y="132"/>
                      </a:lnTo>
                      <a:lnTo>
                        <a:pt x="1286" y="112"/>
                      </a:lnTo>
                      <a:lnTo>
                        <a:pt x="1228" y="94"/>
                      </a:lnTo>
                      <a:lnTo>
                        <a:pt x="1170" y="78"/>
                      </a:lnTo>
                      <a:lnTo>
                        <a:pt x="1112" y="64"/>
                      </a:lnTo>
                      <a:lnTo>
                        <a:pt x="1052" y="50"/>
                      </a:lnTo>
                      <a:lnTo>
                        <a:pt x="994" y="38"/>
                      </a:lnTo>
                      <a:lnTo>
                        <a:pt x="934" y="28"/>
                      </a:lnTo>
                      <a:lnTo>
                        <a:pt x="872" y="20"/>
                      </a:lnTo>
                      <a:lnTo>
                        <a:pt x="812" y="12"/>
                      </a:lnTo>
                      <a:lnTo>
                        <a:pt x="750" y="8"/>
                      </a:lnTo>
                      <a:lnTo>
                        <a:pt x="688" y="2"/>
                      </a:lnTo>
                      <a:lnTo>
                        <a:pt x="626" y="0"/>
                      </a:lnTo>
                      <a:lnTo>
                        <a:pt x="564" y="0"/>
                      </a:lnTo>
                      <a:lnTo>
                        <a:pt x="564" y="0"/>
                      </a:lnTo>
                      <a:close/>
                    </a:path>
                  </a:pathLst>
                </a:custGeom>
                <a:gradFill flip="none" rotWithShape="1">
                  <a:gsLst>
                    <a:gs pos="46000">
                      <a:schemeClr val="accent4">
                        <a:lumMod val="20000"/>
                        <a:lumOff val="80000"/>
                      </a:schemeClr>
                    </a:gs>
                    <a:gs pos="100000">
                      <a:schemeClr val="accent4">
                        <a:lumMod val="60000"/>
                        <a:lumOff val="40000"/>
                      </a:schemeClr>
                    </a:gs>
                  </a:gsLst>
                  <a:lin ang="66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1" name="Freeform 7">
                  <a:extLst>
                    <a:ext uri="{FF2B5EF4-FFF2-40B4-BE49-F238E27FC236}">
                      <a16:creationId xmlns:a16="http://schemas.microsoft.com/office/drawing/2014/main" id="{07EE0F47-E205-40D6-82DE-DBBDAAC3E73E}"/>
                    </a:ext>
                  </a:extLst>
                </p:cNvPr>
                <p:cNvSpPr>
                  <a:spLocks/>
                </p:cNvSpPr>
                <p:nvPr/>
              </p:nvSpPr>
              <p:spPr bwMode="auto">
                <a:xfrm>
                  <a:off x="4787" y="2516"/>
                  <a:ext cx="972" cy="1376"/>
                </a:xfrm>
                <a:custGeom>
                  <a:avLst/>
                  <a:gdLst>
                    <a:gd name="T0" fmla="*/ 0 w 972"/>
                    <a:gd name="T1" fmla="*/ 1376 h 1376"/>
                    <a:gd name="T2" fmla="*/ 0 w 972"/>
                    <a:gd name="T3" fmla="*/ 1376 h 1376"/>
                    <a:gd name="T4" fmla="*/ 88 w 972"/>
                    <a:gd name="T5" fmla="*/ 1326 h 1376"/>
                    <a:gd name="T6" fmla="*/ 168 w 972"/>
                    <a:gd name="T7" fmla="*/ 1276 h 1376"/>
                    <a:gd name="T8" fmla="*/ 240 w 972"/>
                    <a:gd name="T9" fmla="*/ 1226 h 1376"/>
                    <a:gd name="T10" fmla="*/ 306 w 972"/>
                    <a:gd name="T11" fmla="*/ 1178 h 1376"/>
                    <a:gd name="T12" fmla="*/ 362 w 972"/>
                    <a:gd name="T13" fmla="*/ 1130 h 1376"/>
                    <a:gd name="T14" fmla="*/ 414 w 972"/>
                    <a:gd name="T15" fmla="*/ 1082 h 1376"/>
                    <a:gd name="T16" fmla="*/ 458 w 972"/>
                    <a:gd name="T17" fmla="*/ 1036 h 1376"/>
                    <a:gd name="T18" fmla="*/ 496 w 972"/>
                    <a:gd name="T19" fmla="*/ 990 h 1376"/>
                    <a:gd name="T20" fmla="*/ 528 w 972"/>
                    <a:gd name="T21" fmla="*/ 944 h 1376"/>
                    <a:gd name="T22" fmla="*/ 554 w 972"/>
                    <a:gd name="T23" fmla="*/ 900 h 1376"/>
                    <a:gd name="T24" fmla="*/ 576 w 972"/>
                    <a:gd name="T25" fmla="*/ 856 h 1376"/>
                    <a:gd name="T26" fmla="*/ 594 w 972"/>
                    <a:gd name="T27" fmla="*/ 814 h 1376"/>
                    <a:gd name="T28" fmla="*/ 606 w 972"/>
                    <a:gd name="T29" fmla="*/ 774 h 1376"/>
                    <a:gd name="T30" fmla="*/ 616 w 972"/>
                    <a:gd name="T31" fmla="*/ 734 h 1376"/>
                    <a:gd name="T32" fmla="*/ 622 w 972"/>
                    <a:gd name="T33" fmla="*/ 696 h 1376"/>
                    <a:gd name="T34" fmla="*/ 624 w 972"/>
                    <a:gd name="T35" fmla="*/ 660 h 1376"/>
                    <a:gd name="T36" fmla="*/ 622 w 972"/>
                    <a:gd name="T37" fmla="*/ 626 h 1376"/>
                    <a:gd name="T38" fmla="*/ 620 w 972"/>
                    <a:gd name="T39" fmla="*/ 592 h 1376"/>
                    <a:gd name="T40" fmla="*/ 614 w 972"/>
                    <a:gd name="T41" fmla="*/ 560 h 1376"/>
                    <a:gd name="T42" fmla="*/ 606 w 972"/>
                    <a:gd name="T43" fmla="*/ 530 h 1376"/>
                    <a:gd name="T44" fmla="*/ 598 w 972"/>
                    <a:gd name="T45" fmla="*/ 504 h 1376"/>
                    <a:gd name="T46" fmla="*/ 588 w 972"/>
                    <a:gd name="T47" fmla="*/ 478 h 1376"/>
                    <a:gd name="T48" fmla="*/ 576 w 972"/>
                    <a:gd name="T49" fmla="*/ 454 h 1376"/>
                    <a:gd name="T50" fmla="*/ 566 w 972"/>
                    <a:gd name="T51" fmla="*/ 432 h 1376"/>
                    <a:gd name="T52" fmla="*/ 544 w 972"/>
                    <a:gd name="T53" fmla="*/ 396 h 1376"/>
                    <a:gd name="T54" fmla="*/ 524 w 972"/>
                    <a:gd name="T55" fmla="*/ 368 h 1376"/>
                    <a:gd name="T56" fmla="*/ 506 w 972"/>
                    <a:gd name="T57" fmla="*/ 346 h 1376"/>
                    <a:gd name="T58" fmla="*/ 970 w 972"/>
                    <a:gd name="T59" fmla="*/ 0 h 1376"/>
                    <a:gd name="T60" fmla="*/ 970 w 972"/>
                    <a:gd name="T61" fmla="*/ 0 h 1376"/>
                    <a:gd name="T62" fmla="*/ 972 w 972"/>
                    <a:gd name="T63" fmla="*/ 38 h 1376"/>
                    <a:gd name="T64" fmla="*/ 970 w 972"/>
                    <a:gd name="T65" fmla="*/ 82 h 1376"/>
                    <a:gd name="T66" fmla="*/ 966 w 972"/>
                    <a:gd name="T67" fmla="*/ 142 h 1376"/>
                    <a:gd name="T68" fmla="*/ 956 w 972"/>
                    <a:gd name="T69" fmla="*/ 214 h 1376"/>
                    <a:gd name="T70" fmla="*/ 948 w 972"/>
                    <a:gd name="T71" fmla="*/ 254 h 1376"/>
                    <a:gd name="T72" fmla="*/ 938 w 972"/>
                    <a:gd name="T73" fmla="*/ 296 h 1376"/>
                    <a:gd name="T74" fmla="*/ 928 w 972"/>
                    <a:gd name="T75" fmla="*/ 342 h 1376"/>
                    <a:gd name="T76" fmla="*/ 914 w 972"/>
                    <a:gd name="T77" fmla="*/ 390 h 1376"/>
                    <a:gd name="T78" fmla="*/ 896 w 972"/>
                    <a:gd name="T79" fmla="*/ 438 h 1376"/>
                    <a:gd name="T80" fmla="*/ 878 w 972"/>
                    <a:gd name="T81" fmla="*/ 490 h 1376"/>
                    <a:gd name="T82" fmla="*/ 854 w 972"/>
                    <a:gd name="T83" fmla="*/ 542 h 1376"/>
                    <a:gd name="T84" fmla="*/ 828 w 972"/>
                    <a:gd name="T85" fmla="*/ 596 h 1376"/>
                    <a:gd name="T86" fmla="*/ 800 w 972"/>
                    <a:gd name="T87" fmla="*/ 652 h 1376"/>
                    <a:gd name="T88" fmla="*/ 766 w 972"/>
                    <a:gd name="T89" fmla="*/ 708 h 1376"/>
                    <a:gd name="T90" fmla="*/ 730 w 972"/>
                    <a:gd name="T91" fmla="*/ 766 h 1376"/>
                    <a:gd name="T92" fmla="*/ 688 w 972"/>
                    <a:gd name="T93" fmla="*/ 822 h 1376"/>
                    <a:gd name="T94" fmla="*/ 642 w 972"/>
                    <a:gd name="T95" fmla="*/ 880 h 1376"/>
                    <a:gd name="T96" fmla="*/ 592 w 972"/>
                    <a:gd name="T97" fmla="*/ 938 h 1376"/>
                    <a:gd name="T98" fmla="*/ 538 w 972"/>
                    <a:gd name="T99" fmla="*/ 996 h 1376"/>
                    <a:gd name="T100" fmla="*/ 478 w 972"/>
                    <a:gd name="T101" fmla="*/ 1052 h 1376"/>
                    <a:gd name="T102" fmla="*/ 412 w 972"/>
                    <a:gd name="T103" fmla="*/ 1110 h 1376"/>
                    <a:gd name="T104" fmla="*/ 342 w 972"/>
                    <a:gd name="T105" fmla="*/ 1166 h 1376"/>
                    <a:gd name="T106" fmla="*/ 266 w 972"/>
                    <a:gd name="T107" fmla="*/ 1220 h 1376"/>
                    <a:gd name="T108" fmla="*/ 184 w 972"/>
                    <a:gd name="T109" fmla="*/ 1274 h 1376"/>
                    <a:gd name="T110" fmla="*/ 94 w 972"/>
                    <a:gd name="T111" fmla="*/ 1326 h 1376"/>
                    <a:gd name="T112" fmla="*/ 0 w 972"/>
                    <a:gd name="T113" fmla="*/ 1376 h 1376"/>
                    <a:gd name="T114" fmla="*/ 0 w 972"/>
                    <a:gd name="T115" fmla="*/ 137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2" h="1376">
                      <a:moveTo>
                        <a:pt x="0" y="1376"/>
                      </a:moveTo>
                      <a:lnTo>
                        <a:pt x="0" y="1376"/>
                      </a:lnTo>
                      <a:lnTo>
                        <a:pt x="88" y="1326"/>
                      </a:lnTo>
                      <a:lnTo>
                        <a:pt x="168" y="1276"/>
                      </a:lnTo>
                      <a:lnTo>
                        <a:pt x="240" y="1226"/>
                      </a:lnTo>
                      <a:lnTo>
                        <a:pt x="306" y="1178"/>
                      </a:lnTo>
                      <a:lnTo>
                        <a:pt x="362" y="1130"/>
                      </a:lnTo>
                      <a:lnTo>
                        <a:pt x="414" y="1082"/>
                      </a:lnTo>
                      <a:lnTo>
                        <a:pt x="458" y="1036"/>
                      </a:lnTo>
                      <a:lnTo>
                        <a:pt x="496" y="990"/>
                      </a:lnTo>
                      <a:lnTo>
                        <a:pt x="528" y="944"/>
                      </a:lnTo>
                      <a:lnTo>
                        <a:pt x="554" y="900"/>
                      </a:lnTo>
                      <a:lnTo>
                        <a:pt x="576" y="856"/>
                      </a:lnTo>
                      <a:lnTo>
                        <a:pt x="594" y="814"/>
                      </a:lnTo>
                      <a:lnTo>
                        <a:pt x="606" y="774"/>
                      </a:lnTo>
                      <a:lnTo>
                        <a:pt x="616" y="734"/>
                      </a:lnTo>
                      <a:lnTo>
                        <a:pt x="622" y="696"/>
                      </a:lnTo>
                      <a:lnTo>
                        <a:pt x="624" y="660"/>
                      </a:lnTo>
                      <a:lnTo>
                        <a:pt x="622" y="626"/>
                      </a:lnTo>
                      <a:lnTo>
                        <a:pt x="620" y="592"/>
                      </a:lnTo>
                      <a:lnTo>
                        <a:pt x="614" y="560"/>
                      </a:lnTo>
                      <a:lnTo>
                        <a:pt x="606" y="530"/>
                      </a:lnTo>
                      <a:lnTo>
                        <a:pt x="598" y="504"/>
                      </a:lnTo>
                      <a:lnTo>
                        <a:pt x="588" y="478"/>
                      </a:lnTo>
                      <a:lnTo>
                        <a:pt x="576" y="454"/>
                      </a:lnTo>
                      <a:lnTo>
                        <a:pt x="566" y="432"/>
                      </a:lnTo>
                      <a:lnTo>
                        <a:pt x="544" y="396"/>
                      </a:lnTo>
                      <a:lnTo>
                        <a:pt x="524" y="368"/>
                      </a:lnTo>
                      <a:lnTo>
                        <a:pt x="506" y="346"/>
                      </a:lnTo>
                      <a:lnTo>
                        <a:pt x="970" y="0"/>
                      </a:lnTo>
                      <a:lnTo>
                        <a:pt x="970" y="0"/>
                      </a:lnTo>
                      <a:lnTo>
                        <a:pt x="972" y="38"/>
                      </a:lnTo>
                      <a:lnTo>
                        <a:pt x="970" y="82"/>
                      </a:lnTo>
                      <a:lnTo>
                        <a:pt x="966" y="142"/>
                      </a:lnTo>
                      <a:lnTo>
                        <a:pt x="956" y="214"/>
                      </a:lnTo>
                      <a:lnTo>
                        <a:pt x="948" y="254"/>
                      </a:lnTo>
                      <a:lnTo>
                        <a:pt x="938" y="296"/>
                      </a:lnTo>
                      <a:lnTo>
                        <a:pt x="928" y="342"/>
                      </a:lnTo>
                      <a:lnTo>
                        <a:pt x="914" y="390"/>
                      </a:lnTo>
                      <a:lnTo>
                        <a:pt x="896" y="438"/>
                      </a:lnTo>
                      <a:lnTo>
                        <a:pt x="878" y="490"/>
                      </a:lnTo>
                      <a:lnTo>
                        <a:pt x="854" y="542"/>
                      </a:lnTo>
                      <a:lnTo>
                        <a:pt x="828" y="596"/>
                      </a:lnTo>
                      <a:lnTo>
                        <a:pt x="800" y="652"/>
                      </a:lnTo>
                      <a:lnTo>
                        <a:pt x="766" y="708"/>
                      </a:lnTo>
                      <a:lnTo>
                        <a:pt x="730" y="766"/>
                      </a:lnTo>
                      <a:lnTo>
                        <a:pt x="688" y="822"/>
                      </a:lnTo>
                      <a:lnTo>
                        <a:pt x="642" y="880"/>
                      </a:lnTo>
                      <a:lnTo>
                        <a:pt x="592" y="938"/>
                      </a:lnTo>
                      <a:lnTo>
                        <a:pt x="538" y="996"/>
                      </a:lnTo>
                      <a:lnTo>
                        <a:pt x="478" y="1052"/>
                      </a:lnTo>
                      <a:lnTo>
                        <a:pt x="412" y="1110"/>
                      </a:lnTo>
                      <a:lnTo>
                        <a:pt x="342" y="1166"/>
                      </a:lnTo>
                      <a:lnTo>
                        <a:pt x="266" y="1220"/>
                      </a:lnTo>
                      <a:lnTo>
                        <a:pt x="184" y="1274"/>
                      </a:lnTo>
                      <a:lnTo>
                        <a:pt x="94" y="1326"/>
                      </a:lnTo>
                      <a:lnTo>
                        <a:pt x="0" y="1376"/>
                      </a:lnTo>
                      <a:lnTo>
                        <a:pt x="0" y="1376"/>
                      </a:lnTo>
                      <a:close/>
                    </a:path>
                  </a:pathLst>
                </a:custGeom>
                <a:gradFill flip="none" rotWithShape="1">
                  <a:gsLst>
                    <a:gs pos="0">
                      <a:schemeClr val="accent4"/>
                    </a:gs>
                    <a:gs pos="100000">
                      <a:schemeClr val="accent4">
                        <a:lumMod val="23000"/>
                        <a:lumOff val="77000"/>
                      </a:schemeClr>
                    </a:gs>
                  </a:gsLst>
                  <a:lin ang="120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2" name="Freeform 8">
                  <a:extLst>
                    <a:ext uri="{FF2B5EF4-FFF2-40B4-BE49-F238E27FC236}">
                      <a16:creationId xmlns:a16="http://schemas.microsoft.com/office/drawing/2014/main" id="{5AB179A0-3D71-4D70-969F-14BD0FFCBA86}"/>
                    </a:ext>
                  </a:extLst>
                </p:cNvPr>
                <p:cNvSpPr>
                  <a:spLocks/>
                </p:cNvSpPr>
                <p:nvPr/>
              </p:nvSpPr>
              <p:spPr bwMode="auto">
                <a:xfrm>
                  <a:off x="4481" y="2362"/>
                  <a:ext cx="2" cy="6"/>
                </a:xfrm>
                <a:custGeom>
                  <a:avLst/>
                  <a:gdLst>
                    <a:gd name="T0" fmla="*/ 2 w 2"/>
                    <a:gd name="T1" fmla="*/ 6 h 6"/>
                    <a:gd name="T2" fmla="*/ 0 w 2"/>
                    <a:gd name="T3" fmla="*/ 6 h 6"/>
                    <a:gd name="T4" fmla="*/ 0 w 2"/>
                    <a:gd name="T5" fmla="*/ 0 h 6"/>
                    <a:gd name="T6" fmla="*/ 2 w 2"/>
                    <a:gd name="T7" fmla="*/ 6 h 6"/>
                  </a:gdLst>
                  <a:ahLst/>
                  <a:cxnLst>
                    <a:cxn ang="0">
                      <a:pos x="T0" y="T1"/>
                    </a:cxn>
                    <a:cxn ang="0">
                      <a:pos x="T2" y="T3"/>
                    </a:cxn>
                    <a:cxn ang="0">
                      <a:pos x="T4" y="T5"/>
                    </a:cxn>
                    <a:cxn ang="0">
                      <a:pos x="T6" y="T7"/>
                    </a:cxn>
                  </a:cxnLst>
                  <a:rect l="0" t="0" r="r" b="b"/>
                  <a:pathLst>
                    <a:path w="2" h="6">
                      <a:moveTo>
                        <a:pt x="2" y="6"/>
                      </a:moveTo>
                      <a:lnTo>
                        <a:pt x="0" y="6"/>
                      </a:lnTo>
                      <a:lnTo>
                        <a:pt x="0" y="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3" name="Freeform 9">
                  <a:extLst>
                    <a:ext uri="{FF2B5EF4-FFF2-40B4-BE49-F238E27FC236}">
                      <a16:creationId xmlns:a16="http://schemas.microsoft.com/office/drawing/2014/main" id="{19EB53D2-ECCB-4FB3-8BB7-9D475DA94232}"/>
                    </a:ext>
                  </a:extLst>
                </p:cNvPr>
                <p:cNvSpPr>
                  <a:spLocks/>
                </p:cNvSpPr>
                <p:nvPr/>
              </p:nvSpPr>
              <p:spPr bwMode="auto">
                <a:xfrm>
                  <a:off x="4285" y="68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8F1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4" name="Rectangle 10">
                  <a:extLst>
                    <a:ext uri="{FF2B5EF4-FFF2-40B4-BE49-F238E27FC236}">
                      <a16:creationId xmlns:a16="http://schemas.microsoft.com/office/drawing/2014/main" id="{699D69B4-7291-4B9B-BA97-216085D83123}"/>
                    </a:ext>
                  </a:extLst>
                </p:cNvPr>
                <p:cNvSpPr>
                  <a:spLocks noChangeArrowheads="1"/>
                </p:cNvSpPr>
                <p:nvPr/>
              </p:nvSpPr>
              <p:spPr bwMode="auto">
                <a:xfrm>
                  <a:off x="4421" y="572"/>
                  <a:ext cx="1" cy="1"/>
                </a:xfrm>
                <a:prstGeom prst="rect">
                  <a:avLst/>
                </a:prstGeom>
                <a:solidFill>
                  <a:srgbClr val="8F19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5" name="Freeform 11">
                  <a:extLst>
                    <a:ext uri="{FF2B5EF4-FFF2-40B4-BE49-F238E27FC236}">
                      <a16:creationId xmlns:a16="http://schemas.microsoft.com/office/drawing/2014/main" id="{C7FCAD4E-7D90-4624-B21C-FFDD1391D0C3}"/>
                    </a:ext>
                  </a:extLst>
                </p:cNvPr>
                <p:cNvSpPr>
                  <a:spLocks/>
                </p:cNvSpPr>
                <p:nvPr/>
              </p:nvSpPr>
              <p:spPr bwMode="auto">
                <a:xfrm>
                  <a:off x="3971" y="124"/>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8F1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37" name="TextBox 36">
                <a:extLst>
                  <a:ext uri="{FF2B5EF4-FFF2-40B4-BE49-F238E27FC236}">
                    <a16:creationId xmlns:a16="http://schemas.microsoft.com/office/drawing/2014/main" id="{6DE4380E-838D-4577-80AD-9293E6BE0BE2}"/>
                  </a:ext>
                </a:extLst>
              </p:cNvPr>
              <p:cNvSpPr txBox="1"/>
              <p:nvPr/>
            </p:nvSpPr>
            <p:spPr>
              <a:xfrm rot="21302644">
                <a:off x="1566679" y="1242588"/>
                <a:ext cx="2727920" cy="165417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Learning</a:t>
                </a:r>
              </a:p>
              <a:p>
                <a:r>
                  <a:rPr lang="en-US" sz="2000" dirty="0">
                    <a:latin typeface="Arial" panose="020B0604020202020204" pitchFamily="34" charset="0"/>
                    <a:cs typeface="Arial" panose="020B0604020202020204" pitchFamily="34" charset="0"/>
                  </a:rPr>
                  <a:t>c</a:t>
                </a:r>
                <a:r>
                  <a:rPr lang="en-US" sz="2000" dirty="0" smtClean="0">
                    <a:latin typeface="Arial" panose="020B0604020202020204" pitchFamily="34" charset="0"/>
                    <a:cs typeface="Arial" panose="020B0604020202020204" pitchFamily="34" charset="0"/>
                  </a:rPr>
                  <a:t>ommitments</a:t>
                </a:r>
                <a:endParaRPr lang="en-US" sz="2000" dirty="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096EDBA-7054-46A9-96F4-4133B85EF9B7}"/>
                </a:ext>
              </a:extLst>
            </p:cNvPr>
            <p:cNvGrpSpPr/>
            <p:nvPr/>
          </p:nvGrpSpPr>
          <p:grpSpPr>
            <a:xfrm rot="844760">
              <a:off x="687094" y="2866269"/>
              <a:ext cx="2880363" cy="3055977"/>
              <a:chOff x="1234437" y="669808"/>
              <a:chExt cx="2880363" cy="3055977"/>
            </a:xfrm>
          </p:grpSpPr>
          <p:grpSp>
            <p:nvGrpSpPr>
              <p:cNvPr id="26" name="Group 4">
                <a:extLst>
                  <a:ext uri="{FF2B5EF4-FFF2-40B4-BE49-F238E27FC236}">
                    <a16:creationId xmlns:a16="http://schemas.microsoft.com/office/drawing/2014/main" id="{ED525415-F74A-4EF0-9749-9C3A4A46D387}"/>
                  </a:ext>
                </a:extLst>
              </p:cNvPr>
              <p:cNvGrpSpPr>
                <a:grpSpLocks noChangeAspect="1"/>
              </p:cNvGrpSpPr>
              <p:nvPr/>
            </p:nvGrpSpPr>
            <p:grpSpPr bwMode="auto">
              <a:xfrm>
                <a:off x="1234437" y="669808"/>
                <a:ext cx="2880363" cy="3055977"/>
                <a:chOff x="1921" y="124"/>
                <a:chExt cx="3838" cy="4072"/>
              </a:xfrm>
              <a:effectLst>
                <a:outerShdw blurRad="190500" dist="165100" dir="3600000" algn="tl" rotWithShape="0">
                  <a:prstClr val="black">
                    <a:alpha val="31000"/>
                  </a:prstClr>
                </a:outerShdw>
              </a:effectLst>
            </p:grpSpPr>
            <p:sp>
              <p:nvSpPr>
                <p:cNvPr id="28" name="AutoShape 3">
                  <a:extLst>
                    <a:ext uri="{FF2B5EF4-FFF2-40B4-BE49-F238E27FC236}">
                      <a16:creationId xmlns:a16="http://schemas.microsoft.com/office/drawing/2014/main" id="{0D020B60-22E3-431B-9CDD-1AA17F04378D}"/>
                    </a:ext>
                  </a:extLst>
                </p:cNvPr>
                <p:cNvSpPr>
                  <a:spLocks noChangeAspect="1" noChangeArrowheads="1" noTextEdit="1"/>
                </p:cNvSpPr>
                <p:nvPr/>
              </p:nvSpPr>
              <p:spPr bwMode="auto">
                <a:xfrm>
                  <a:off x="1921" y="124"/>
                  <a:ext cx="3838" cy="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9" name="Freeform 5">
                  <a:extLst>
                    <a:ext uri="{FF2B5EF4-FFF2-40B4-BE49-F238E27FC236}">
                      <a16:creationId xmlns:a16="http://schemas.microsoft.com/office/drawing/2014/main" id="{FFBDC8BD-551A-4DE3-9373-33496F5E1972}"/>
                    </a:ext>
                  </a:extLst>
                </p:cNvPr>
                <p:cNvSpPr>
                  <a:spLocks/>
                </p:cNvSpPr>
                <p:nvPr/>
              </p:nvSpPr>
              <p:spPr bwMode="auto">
                <a:xfrm>
                  <a:off x="1921" y="500"/>
                  <a:ext cx="3836" cy="3172"/>
                </a:xfrm>
                <a:custGeom>
                  <a:avLst/>
                  <a:gdLst>
                    <a:gd name="T0" fmla="*/ 3370 w 3836"/>
                    <a:gd name="T1" fmla="*/ 0 h 3172"/>
                    <a:gd name="T2" fmla="*/ 2928 w 3836"/>
                    <a:gd name="T3" fmla="*/ 38 h 3172"/>
                    <a:gd name="T4" fmla="*/ 2150 w 3836"/>
                    <a:gd name="T5" fmla="*/ 90 h 3172"/>
                    <a:gd name="T6" fmla="*/ 1502 w 3836"/>
                    <a:gd name="T7" fmla="*/ 122 h 3172"/>
                    <a:gd name="T8" fmla="*/ 982 w 3836"/>
                    <a:gd name="T9" fmla="*/ 136 h 3172"/>
                    <a:gd name="T10" fmla="*/ 580 w 3836"/>
                    <a:gd name="T11" fmla="*/ 138 h 3172"/>
                    <a:gd name="T12" fmla="*/ 288 w 3836"/>
                    <a:gd name="T13" fmla="*/ 132 h 3172"/>
                    <a:gd name="T14" fmla="*/ 44 w 3836"/>
                    <a:gd name="T15" fmla="*/ 120 h 3172"/>
                    <a:gd name="T16" fmla="*/ 84 w 3836"/>
                    <a:gd name="T17" fmla="*/ 696 h 3172"/>
                    <a:gd name="T18" fmla="*/ 152 w 3836"/>
                    <a:gd name="T19" fmla="*/ 680 h 3172"/>
                    <a:gd name="T20" fmla="*/ 292 w 3836"/>
                    <a:gd name="T21" fmla="*/ 656 h 3172"/>
                    <a:gd name="T22" fmla="*/ 432 w 3836"/>
                    <a:gd name="T23" fmla="*/ 638 h 3172"/>
                    <a:gd name="T24" fmla="*/ 576 w 3836"/>
                    <a:gd name="T25" fmla="*/ 628 h 3172"/>
                    <a:gd name="T26" fmla="*/ 648 w 3836"/>
                    <a:gd name="T27" fmla="*/ 628 h 3172"/>
                    <a:gd name="T28" fmla="*/ 772 w 3836"/>
                    <a:gd name="T29" fmla="*/ 630 h 3172"/>
                    <a:gd name="T30" fmla="*/ 896 w 3836"/>
                    <a:gd name="T31" fmla="*/ 640 h 3172"/>
                    <a:gd name="T32" fmla="*/ 1018 w 3836"/>
                    <a:gd name="T33" fmla="*/ 656 h 3172"/>
                    <a:gd name="T34" fmla="*/ 1136 w 3836"/>
                    <a:gd name="T35" fmla="*/ 678 h 3172"/>
                    <a:gd name="T36" fmla="*/ 1254 w 3836"/>
                    <a:gd name="T37" fmla="*/ 706 h 3172"/>
                    <a:gd name="T38" fmla="*/ 1370 w 3836"/>
                    <a:gd name="T39" fmla="*/ 740 h 3172"/>
                    <a:gd name="T40" fmla="*/ 1484 w 3836"/>
                    <a:gd name="T41" fmla="*/ 780 h 3172"/>
                    <a:gd name="T42" fmla="*/ 1594 w 3836"/>
                    <a:gd name="T43" fmla="*/ 824 h 3172"/>
                    <a:gd name="T44" fmla="*/ 1704 w 3836"/>
                    <a:gd name="T45" fmla="*/ 876 h 3172"/>
                    <a:gd name="T46" fmla="*/ 1810 w 3836"/>
                    <a:gd name="T47" fmla="*/ 930 h 3172"/>
                    <a:gd name="T48" fmla="*/ 1912 w 3836"/>
                    <a:gd name="T49" fmla="*/ 992 h 3172"/>
                    <a:gd name="T50" fmla="*/ 2012 w 3836"/>
                    <a:gd name="T51" fmla="*/ 1056 h 3172"/>
                    <a:gd name="T52" fmla="*/ 2110 w 3836"/>
                    <a:gd name="T53" fmla="*/ 1128 h 3172"/>
                    <a:gd name="T54" fmla="*/ 2204 w 3836"/>
                    <a:gd name="T55" fmla="*/ 1202 h 3172"/>
                    <a:gd name="T56" fmla="*/ 2294 w 3836"/>
                    <a:gd name="T57" fmla="*/ 1282 h 3172"/>
                    <a:gd name="T58" fmla="*/ 2382 w 3836"/>
                    <a:gd name="T59" fmla="*/ 1366 h 3172"/>
                    <a:gd name="T60" fmla="*/ 2466 w 3836"/>
                    <a:gd name="T61" fmla="*/ 1454 h 3172"/>
                    <a:gd name="T62" fmla="*/ 2546 w 3836"/>
                    <a:gd name="T63" fmla="*/ 1546 h 3172"/>
                    <a:gd name="T64" fmla="*/ 2622 w 3836"/>
                    <a:gd name="T65" fmla="*/ 1640 h 3172"/>
                    <a:gd name="T66" fmla="*/ 2694 w 3836"/>
                    <a:gd name="T67" fmla="*/ 1740 h 3172"/>
                    <a:gd name="T68" fmla="*/ 2762 w 3836"/>
                    <a:gd name="T69" fmla="*/ 1844 h 3172"/>
                    <a:gd name="T70" fmla="*/ 2826 w 3836"/>
                    <a:gd name="T71" fmla="*/ 1950 h 3172"/>
                    <a:gd name="T72" fmla="*/ 2886 w 3836"/>
                    <a:gd name="T73" fmla="*/ 2060 h 3172"/>
                    <a:gd name="T74" fmla="*/ 2940 w 3836"/>
                    <a:gd name="T75" fmla="*/ 2174 h 3172"/>
                    <a:gd name="T76" fmla="*/ 2990 w 3836"/>
                    <a:gd name="T77" fmla="*/ 2290 h 3172"/>
                    <a:gd name="T78" fmla="*/ 3036 w 3836"/>
                    <a:gd name="T79" fmla="*/ 2408 h 3172"/>
                    <a:gd name="T80" fmla="*/ 3076 w 3836"/>
                    <a:gd name="T81" fmla="*/ 2530 h 3172"/>
                    <a:gd name="T82" fmla="*/ 3110 w 3836"/>
                    <a:gd name="T83" fmla="*/ 2654 h 3172"/>
                    <a:gd name="T84" fmla="*/ 3140 w 3836"/>
                    <a:gd name="T85" fmla="*/ 2780 h 3172"/>
                    <a:gd name="T86" fmla="*/ 3166 w 3836"/>
                    <a:gd name="T87" fmla="*/ 2908 h 3172"/>
                    <a:gd name="T88" fmla="*/ 3184 w 3836"/>
                    <a:gd name="T89" fmla="*/ 3040 h 3172"/>
                    <a:gd name="T90" fmla="*/ 3198 w 3836"/>
                    <a:gd name="T91" fmla="*/ 3172 h 3172"/>
                    <a:gd name="T92" fmla="*/ 3246 w 3836"/>
                    <a:gd name="T93" fmla="*/ 3130 h 3172"/>
                    <a:gd name="T94" fmla="*/ 3326 w 3836"/>
                    <a:gd name="T95" fmla="*/ 3050 h 3172"/>
                    <a:gd name="T96" fmla="*/ 3386 w 3836"/>
                    <a:gd name="T97" fmla="*/ 2970 h 3172"/>
                    <a:gd name="T98" fmla="*/ 3432 w 3836"/>
                    <a:gd name="T99" fmla="*/ 2896 h 3172"/>
                    <a:gd name="T100" fmla="*/ 3462 w 3836"/>
                    <a:gd name="T101" fmla="*/ 2822 h 3172"/>
                    <a:gd name="T102" fmla="*/ 3482 w 3836"/>
                    <a:gd name="T103" fmla="*/ 2754 h 3172"/>
                    <a:gd name="T104" fmla="*/ 3488 w 3836"/>
                    <a:gd name="T105" fmla="*/ 2690 h 3172"/>
                    <a:gd name="T106" fmla="*/ 3488 w 3836"/>
                    <a:gd name="T107" fmla="*/ 2630 h 3172"/>
                    <a:gd name="T108" fmla="*/ 3480 w 3836"/>
                    <a:gd name="T109" fmla="*/ 2574 h 3172"/>
                    <a:gd name="T110" fmla="*/ 3466 w 3836"/>
                    <a:gd name="T111" fmla="*/ 2524 h 3172"/>
                    <a:gd name="T112" fmla="*/ 3438 w 3836"/>
                    <a:gd name="T113" fmla="*/ 2460 h 3172"/>
                    <a:gd name="T114" fmla="*/ 3402 w 3836"/>
                    <a:gd name="T115" fmla="*/ 2400 h 3172"/>
                    <a:gd name="T116" fmla="*/ 3372 w 3836"/>
                    <a:gd name="T117" fmla="*/ 2362 h 3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36" h="3172">
                      <a:moveTo>
                        <a:pt x="3836" y="2016"/>
                      </a:moveTo>
                      <a:lnTo>
                        <a:pt x="3370" y="0"/>
                      </a:lnTo>
                      <a:lnTo>
                        <a:pt x="3370" y="0"/>
                      </a:lnTo>
                      <a:lnTo>
                        <a:pt x="2928" y="38"/>
                      </a:lnTo>
                      <a:lnTo>
                        <a:pt x="2522" y="66"/>
                      </a:lnTo>
                      <a:lnTo>
                        <a:pt x="2150" y="90"/>
                      </a:lnTo>
                      <a:lnTo>
                        <a:pt x="1810" y="108"/>
                      </a:lnTo>
                      <a:lnTo>
                        <a:pt x="1502" y="122"/>
                      </a:lnTo>
                      <a:lnTo>
                        <a:pt x="1226" y="130"/>
                      </a:lnTo>
                      <a:lnTo>
                        <a:pt x="982" y="136"/>
                      </a:lnTo>
                      <a:lnTo>
                        <a:pt x="766" y="138"/>
                      </a:lnTo>
                      <a:lnTo>
                        <a:pt x="580" y="138"/>
                      </a:lnTo>
                      <a:lnTo>
                        <a:pt x="420" y="136"/>
                      </a:lnTo>
                      <a:lnTo>
                        <a:pt x="288" y="132"/>
                      </a:lnTo>
                      <a:lnTo>
                        <a:pt x="182" y="128"/>
                      </a:lnTo>
                      <a:lnTo>
                        <a:pt x="44" y="120"/>
                      </a:lnTo>
                      <a:lnTo>
                        <a:pt x="0" y="116"/>
                      </a:lnTo>
                      <a:lnTo>
                        <a:pt x="84" y="696"/>
                      </a:lnTo>
                      <a:lnTo>
                        <a:pt x="84" y="696"/>
                      </a:lnTo>
                      <a:lnTo>
                        <a:pt x="152" y="680"/>
                      </a:lnTo>
                      <a:lnTo>
                        <a:pt x="222" y="666"/>
                      </a:lnTo>
                      <a:lnTo>
                        <a:pt x="292" y="656"/>
                      </a:lnTo>
                      <a:lnTo>
                        <a:pt x="362" y="646"/>
                      </a:lnTo>
                      <a:lnTo>
                        <a:pt x="432" y="638"/>
                      </a:lnTo>
                      <a:lnTo>
                        <a:pt x="504" y="632"/>
                      </a:lnTo>
                      <a:lnTo>
                        <a:pt x="576" y="628"/>
                      </a:lnTo>
                      <a:lnTo>
                        <a:pt x="648" y="628"/>
                      </a:lnTo>
                      <a:lnTo>
                        <a:pt x="648" y="628"/>
                      </a:lnTo>
                      <a:lnTo>
                        <a:pt x="710" y="628"/>
                      </a:lnTo>
                      <a:lnTo>
                        <a:pt x="772" y="630"/>
                      </a:lnTo>
                      <a:lnTo>
                        <a:pt x="834" y="636"/>
                      </a:lnTo>
                      <a:lnTo>
                        <a:pt x="896" y="640"/>
                      </a:lnTo>
                      <a:lnTo>
                        <a:pt x="956" y="648"/>
                      </a:lnTo>
                      <a:lnTo>
                        <a:pt x="1018" y="656"/>
                      </a:lnTo>
                      <a:lnTo>
                        <a:pt x="1078" y="666"/>
                      </a:lnTo>
                      <a:lnTo>
                        <a:pt x="1136" y="678"/>
                      </a:lnTo>
                      <a:lnTo>
                        <a:pt x="1196" y="692"/>
                      </a:lnTo>
                      <a:lnTo>
                        <a:pt x="1254" y="706"/>
                      </a:lnTo>
                      <a:lnTo>
                        <a:pt x="1312" y="722"/>
                      </a:lnTo>
                      <a:lnTo>
                        <a:pt x="1370" y="740"/>
                      </a:lnTo>
                      <a:lnTo>
                        <a:pt x="1428" y="760"/>
                      </a:lnTo>
                      <a:lnTo>
                        <a:pt x="1484" y="780"/>
                      </a:lnTo>
                      <a:lnTo>
                        <a:pt x="1540" y="802"/>
                      </a:lnTo>
                      <a:lnTo>
                        <a:pt x="1594" y="824"/>
                      </a:lnTo>
                      <a:lnTo>
                        <a:pt x="1650" y="850"/>
                      </a:lnTo>
                      <a:lnTo>
                        <a:pt x="1704" y="876"/>
                      </a:lnTo>
                      <a:lnTo>
                        <a:pt x="1756" y="902"/>
                      </a:lnTo>
                      <a:lnTo>
                        <a:pt x="1810" y="930"/>
                      </a:lnTo>
                      <a:lnTo>
                        <a:pt x="1862" y="960"/>
                      </a:lnTo>
                      <a:lnTo>
                        <a:pt x="1912" y="992"/>
                      </a:lnTo>
                      <a:lnTo>
                        <a:pt x="1964" y="1024"/>
                      </a:lnTo>
                      <a:lnTo>
                        <a:pt x="2012" y="1056"/>
                      </a:lnTo>
                      <a:lnTo>
                        <a:pt x="2062" y="1092"/>
                      </a:lnTo>
                      <a:lnTo>
                        <a:pt x="2110" y="1128"/>
                      </a:lnTo>
                      <a:lnTo>
                        <a:pt x="2158" y="1164"/>
                      </a:lnTo>
                      <a:lnTo>
                        <a:pt x="2204" y="1202"/>
                      </a:lnTo>
                      <a:lnTo>
                        <a:pt x="2250" y="1242"/>
                      </a:lnTo>
                      <a:lnTo>
                        <a:pt x="2294" y="1282"/>
                      </a:lnTo>
                      <a:lnTo>
                        <a:pt x="2340" y="1322"/>
                      </a:lnTo>
                      <a:lnTo>
                        <a:pt x="2382" y="1366"/>
                      </a:lnTo>
                      <a:lnTo>
                        <a:pt x="2424" y="1408"/>
                      </a:lnTo>
                      <a:lnTo>
                        <a:pt x="2466" y="1454"/>
                      </a:lnTo>
                      <a:lnTo>
                        <a:pt x="2506" y="1498"/>
                      </a:lnTo>
                      <a:lnTo>
                        <a:pt x="2546" y="1546"/>
                      </a:lnTo>
                      <a:lnTo>
                        <a:pt x="2584" y="1592"/>
                      </a:lnTo>
                      <a:lnTo>
                        <a:pt x="2622" y="1640"/>
                      </a:lnTo>
                      <a:lnTo>
                        <a:pt x="2658" y="1690"/>
                      </a:lnTo>
                      <a:lnTo>
                        <a:pt x="2694" y="1740"/>
                      </a:lnTo>
                      <a:lnTo>
                        <a:pt x="2728" y="1792"/>
                      </a:lnTo>
                      <a:lnTo>
                        <a:pt x="2762" y="1844"/>
                      </a:lnTo>
                      <a:lnTo>
                        <a:pt x="2794" y="1896"/>
                      </a:lnTo>
                      <a:lnTo>
                        <a:pt x="2826" y="1950"/>
                      </a:lnTo>
                      <a:lnTo>
                        <a:pt x="2856" y="2004"/>
                      </a:lnTo>
                      <a:lnTo>
                        <a:pt x="2886" y="2060"/>
                      </a:lnTo>
                      <a:lnTo>
                        <a:pt x="2914" y="2116"/>
                      </a:lnTo>
                      <a:lnTo>
                        <a:pt x="2940" y="2174"/>
                      </a:lnTo>
                      <a:lnTo>
                        <a:pt x="2966" y="2230"/>
                      </a:lnTo>
                      <a:lnTo>
                        <a:pt x="2990" y="2290"/>
                      </a:lnTo>
                      <a:lnTo>
                        <a:pt x="3014" y="2348"/>
                      </a:lnTo>
                      <a:lnTo>
                        <a:pt x="3036" y="2408"/>
                      </a:lnTo>
                      <a:lnTo>
                        <a:pt x="3056" y="2468"/>
                      </a:lnTo>
                      <a:lnTo>
                        <a:pt x="3076" y="2530"/>
                      </a:lnTo>
                      <a:lnTo>
                        <a:pt x="3094" y="2592"/>
                      </a:lnTo>
                      <a:lnTo>
                        <a:pt x="3110" y="2654"/>
                      </a:lnTo>
                      <a:lnTo>
                        <a:pt x="3126" y="2716"/>
                      </a:lnTo>
                      <a:lnTo>
                        <a:pt x="3140" y="2780"/>
                      </a:lnTo>
                      <a:lnTo>
                        <a:pt x="3154" y="2844"/>
                      </a:lnTo>
                      <a:lnTo>
                        <a:pt x="3166" y="2908"/>
                      </a:lnTo>
                      <a:lnTo>
                        <a:pt x="3176" y="2974"/>
                      </a:lnTo>
                      <a:lnTo>
                        <a:pt x="3184" y="3040"/>
                      </a:lnTo>
                      <a:lnTo>
                        <a:pt x="3192" y="3106"/>
                      </a:lnTo>
                      <a:lnTo>
                        <a:pt x="3198" y="3172"/>
                      </a:lnTo>
                      <a:lnTo>
                        <a:pt x="3198" y="3172"/>
                      </a:lnTo>
                      <a:lnTo>
                        <a:pt x="3246" y="3130"/>
                      </a:lnTo>
                      <a:lnTo>
                        <a:pt x="3288" y="3090"/>
                      </a:lnTo>
                      <a:lnTo>
                        <a:pt x="3326" y="3050"/>
                      </a:lnTo>
                      <a:lnTo>
                        <a:pt x="3358" y="3010"/>
                      </a:lnTo>
                      <a:lnTo>
                        <a:pt x="3386" y="2970"/>
                      </a:lnTo>
                      <a:lnTo>
                        <a:pt x="3412" y="2932"/>
                      </a:lnTo>
                      <a:lnTo>
                        <a:pt x="3432" y="2896"/>
                      </a:lnTo>
                      <a:lnTo>
                        <a:pt x="3450" y="2858"/>
                      </a:lnTo>
                      <a:lnTo>
                        <a:pt x="3462" y="2822"/>
                      </a:lnTo>
                      <a:lnTo>
                        <a:pt x="3474" y="2788"/>
                      </a:lnTo>
                      <a:lnTo>
                        <a:pt x="3482" y="2754"/>
                      </a:lnTo>
                      <a:lnTo>
                        <a:pt x="3486" y="2720"/>
                      </a:lnTo>
                      <a:lnTo>
                        <a:pt x="3488" y="2690"/>
                      </a:lnTo>
                      <a:lnTo>
                        <a:pt x="3490" y="2658"/>
                      </a:lnTo>
                      <a:lnTo>
                        <a:pt x="3488" y="2630"/>
                      </a:lnTo>
                      <a:lnTo>
                        <a:pt x="3484" y="2600"/>
                      </a:lnTo>
                      <a:lnTo>
                        <a:pt x="3480" y="2574"/>
                      </a:lnTo>
                      <a:lnTo>
                        <a:pt x="3472" y="2548"/>
                      </a:lnTo>
                      <a:lnTo>
                        <a:pt x="3466" y="2524"/>
                      </a:lnTo>
                      <a:lnTo>
                        <a:pt x="3456" y="2502"/>
                      </a:lnTo>
                      <a:lnTo>
                        <a:pt x="3438" y="2460"/>
                      </a:lnTo>
                      <a:lnTo>
                        <a:pt x="3420" y="2426"/>
                      </a:lnTo>
                      <a:lnTo>
                        <a:pt x="3402" y="2400"/>
                      </a:lnTo>
                      <a:lnTo>
                        <a:pt x="3386" y="2378"/>
                      </a:lnTo>
                      <a:lnTo>
                        <a:pt x="3372" y="2362"/>
                      </a:lnTo>
                      <a:lnTo>
                        <a:pt x="3836" y="2016"/>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0" name="Freeform 6">
                  <a:extLst>
                    <a:ext uri="{FF2B5EF4-FFF2-40B4-BE49-F238E27FC236}">
                      <a16:creationId xmlns:a16="http://schemas.microsoft.com/office/drawing/2014/main" id="{A64D2041-D0BF-4E0F-809B-FC1F28BD88CF}"/>
                    </a:ext>
                  </a:extLst>
                </p:cNvPr>
                <p:cNvSpPr>
                  <a:spLocks/>
                </p:cNvSpPr>
                <p:nvPr/>
              </p:nvSpPr>
              <p:spPr bwMode="auto">
                <a:xfrm>
                  <a:off x="2011" y="1117"/>
                  <a:ext cx="3114" cy="3068"/>
                </a:xfrm>
                <a:custGeom>
                  <a:avLst/>
                  <a:gdLst>
                    <a:gd name="T0" fmla="*/ 564 w 3114"/>
                    <a:gd name="T1" fmla="*/ 0 h 3068"/>
                    <a:gd name="T2" fmla="*/ 420 w 3114"/>
                    <a:gd name="T3" fmla="*/ 4 h 3068"/>
                    <a:gd name="T4" fmla="*/ 278 w 3114"/>
                    <a:gd name="T5" fmla="*/ 18 h 3068"/>
                    <a:gd name="T6" fmla="*/ 138 w 3114"/>
                    <a:gd name="T7" fmla="*/ 38 h 3068"/>
                    <a:gd name="T8" fmla="*/ 0 w 3114"/>
                    <a:gd name="T9" fmla="*/ 68 h 3068"/>
                    <a:gd name="T10" fmla="*/ 420 w 3114"/>
                    <a:gd name="T11" fmla="*/ 2964 h 3068"/>
                    <a:gd name="T12" fmla="*/ 554 w 3114"/>
                    <a:gd name="T13" fmla="*/ 2990 h 3068"/>
                    <a:gd name="T14" fmla="*/ 770 w 3114"/>
                    <a:gd name="T15" fmla="*/ 3026 h 3068"/>
                    <a:gd name="T16" fmla="*/ 982 w 3114"/>
                    <a:gd name="T17" fmla="*/ 3048 h 3068"/>
                    <a:gd name="T18" fmla="*/ 1144 w 3114"/>
                    <a:gd name="T19" fmla="*/ 3060 h 3068"/>
                    <a:gd name="T20" fmla="*/ 1320 w 3114"/>
                    <a:gd name="T21" fmla="*/ 3066 h 3068"/>
                    <a:gd name="T22" fmla="*/ 1506 w 3114"/>
                    <a:gd name="T23" fmla="*/ 3066 h 3068"/>
                    <a:gd name="T24" fmla="*/ 1698 w 3114"/>
                    <a:gd name="T25" fmla="*/ 3056 h 3068"/>
                    <a:gd name="T26" fmla="*/ 1896 w 3114"/>
                    <a:gd name="T27" fmla="*/ 3036 h 3068"/>
                    <a:gd name="T28" fmla="*/ 2098 w 3114"/>
                    <a:gd name="T29" fmla="*/ 3002 h 3068"/>
                    <a:gd name="T30" fmla="*/ 2298 w 3114"/>
                    <a:gd name="T31" fmla="*/ 2956 h 3068"/>
                    <a:gd name="T32" fmla="*/ 2496 w 3114"/>
                    <a:gd name="T33" fmla="*/ 2892 h 3068"/>
                    <a:gd name="T34" fmla="*/ 2594 w 3114"/>
                    <a:gd name="T35" fmla="*/ 2854 h 3068"/>
                    <a:gd name="T36" fmla="*/ 2688 w 3114"/>
                    <a:gd name="T37" fmla="*/ 2812 h 3068"/>
                    <a:gd name="T38" fmla="*/ 2782 w 3114"/>
                    <a:gd name="T39" fmla="*/ 2764 h 3068"/>
                    <a:gd name="T40" fmla="*/ 2832 w 3114"/>
                    <a:gd name="T41" fmla="*/ 2736 h 3068"/>
                    <a:gd name="T42" fmla="*/ 2926 w 3114"/>
                    <a:gd name="T43" fmla="*/ 2680 h 3068"/>
                    <a:gd name="T44" fmla="*/ 3008 w 3114"/>
                    <a:gd name="T45" fmla="*/ 2626 h 3068"/>
                    <a:gd name="T46" fmla="*/ 3082 w 3114"/>
                    <a:gd name="T47" fmla="*/ 2572 h 3068"/>
                    <a:gd name="T48" fmla="*/ 3114 w 3114"/>
                    <a:gd name="T49" fmla="*/ 2544 h 3068"/>
                    <a:gd name="T50" fmla="*/ 3100 w 3114"/>
                    <a:gd name="T51" fmla="*/ 2412 h 3068"/>
                    <a:gd name="T52" fmla="*/ 3082 w 3114"/>
                    <a:gd name="T53" fmla="*/ 2280 h 3068"/>
                    <a:gd name="T54" fmla="*/ 3056 w 3114"/>
                    <a:gd name="T55" fmla="*/ 2152 h 3068"/>
                    <a:gd name="T56" fmla="*/ 3026 w 3114"/>
                    <a:gd name="T57" fmla="*/ 2026 h 3068"/>
                    <a:gd name="T58" fmla="*/ 2992 w 3114"/>
                    <a:gd name="T59" fmla="*/ 1902 h 3068"/>
                    <a:gd name="T60" fmla="*/ 2952 w 3114"/>
                    <a:gd name="T61" fmla="*/ 1780 h 3068"/>
                    <a:gd name="T62" fmla="*/ 2906 w 3114"/>
                    <a:gd name="T63" fmla="*/ 1662 h 3068"/>
                    <a:gd name="T64" fmla="*/ 2856 w 3114"/>
                    <a:gd name="T65" fmla="*/ 1546 h 3068"/>
                    <a:gd name="T66" fmla="*/ 2802 w 3114"/>
                    <a:gd name="T67" fmla="*/ 1432 h 3068"/>
                    <a:gd name="T68" fmla="*/ 2742 w 3114"/>
                    <a:gd name="T69" fmla="*/ 1322 h 3068"/>
                    <a:gd name="T70" fmla="*/ 2678 w 3114"/>
                    <a:gd name="T71" fmla="*/ 1216 h 3068"/>
                    <a:gd name="T72" fmla="*/ 2610 w 3114"/>
                    <a:gd name="T73" fmla="*/ 1112 h 3068"/>
                    <a:gd name="T74" fmla="*/ 2538 w 3114"/>
                    <a:gd name="T75" fmla="*/ 1012 h 3068"/>
                    <a:gd name="T76" fmla="*/ 2462 w 3114"/>
                    <a:gd name="T77" fmla="*/ 918 h 3068"/>
                    <a:gd name="T78" fmla="*/ 2382 w 3114"/>
                    <a:gd name="T79" fmla="*/ 826 h 3068"/>
                    <a:gd name="T80" fmla="*/ 2298 w 3114"/>
                    <a:gd name="T81" fmla="*/ 738 h 3068"/>
                    <a:gd name="T82" fmla="*/ 2210 w 3114"/>
                    <a:gd name="T83" fmla="*/ 654 h 3068"/>
                    <a:gd name="T84" fmla="*/ 2120 w 3114"/>
                    <a:gd name="T85" fmla="*/ 574 h 3068"/>
                    <a:gd name="T86" fmla="*/ 2026 w 3114"/>
                    <a:gd name="T87" fmla="*/ 500 h 3068"/>
                    <a:gd name="T88" fmla="*/ 1928 w 3114"/>
                    <a:gd name="T89" fmla="*/ 428 h 3068"/>
                    <a:gd name="T90" fmla="*/ 1828 w 3114"/>
                    <a:gd name="T91" fmla="*/ 364 h 3068"/>
                    <a:gd name="T92" fmla="*/ 1726 w 3114"/>
                    <a:gd name="T93" fmla="*/ 302 h 3068"/>
                    <a:gd name="T94" fmla="*/ 1620 w 3114"/>
                    <a:gd name="T95" fmla="*/ 248 h 3068"/>
                    <a:gd name="T96" fmla="*/ 1510 w 3114"/>
                    <a:gd name="T97" fmla="*/ 196 h 3068"/>
                    <a:gd name="T98" fmla="*/ 1400 w 3114"/>
                    <a:gd name="T99" fmla="*/ 152 h 3068"/>
                    <a:gd name="T100" fmla="*/ 1286 w 3114"/>
                    <a:gd name="T101" fmla="*/ 112 h 3068"/>
                    <a:gd name="T102" fmla="*/ 1170 w 3114"/>
                    <a:gd name="T103" fmla="*/ 78 h 3068"/>
                    <a:gd name="T104" fmla="*/ 1052 w 3114"/>
                    <a:gd name="T105" fmla="*/ 50 h 3068"/>
                    <a:gd name="T106" fmla="*/ 934 w 3114"/>
                    <a:gd name="T107" fmla="*/ 28 h 3068"/>
                    <a:gd name="T108" fmla="*/ 812 w 3114"/>
                    <a:gd name="T109" fmla="*/ 12 h 3068"/>
                    <a:gd name="T110" fmla="*/ 688 w 3114"/>
                    <a:gd name="T111" fmla="*/ 2 h 3068"/>
                    <a:gd name="T112" fmla="*/ 564 w 3114"/>
                    <a:gd name="T113" fmla="*/ 0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4" h="3068">
                      <a:moveTo>
                        <a:pt x="564" y="0"/>
                      </a:moveTo>
                      <a:lnTo>
                        <a:pt x="564" y="0"/>
                      </a:lnTo>
                      <a:lnTo>
                        <a:pt x="492" y="0"/>
                      </a:lnTo>
                      <a:lnTo>
                        <a:pt x="420" y="4"/>
                      </a:lnTo>
                      <a:lnTo>
                        <a:pt x="348" y="10"/>
                      </a:lnTo>
                      <a:lnTo>
                        <a:pt x="278" y="18"/>
                      </a:lnTo>
                      <a:lnTo>
                        <a:pt x="208" y="28"/>
                      </a:lnTo>
                      <a:lnTo>
                        <a:pt x="138" y="38"/>
                      </a:lnTo>
                      <a:lnTo>
                        <a:pt x="68" y="52"/>
                      </a:lnTo>
                      <a:lnTo>
                        <a:pt x="0" y="68"/>
                      </a:lnTo>
                      <a:lnTo>
                        <a:pt x="420" y="2964"/>
                      </a:lnTo>
                      <a:lnTo>
                        <a:pt x="420" y="2964"/>
                      </a:lnTo>
                      <a:lnTo>
                        <a:pt x="482" y="2976"/>
                      </a:lnTo>
                      <a:lnTo>
                        <a:pt x="554" y="2990"/>
                      </a:lnTo>
                      <a:lnTo>
                        <a:pt x="650" y="3008"/>
                      </a:lnTo>
                      <a:lnTo>
                        <a:pt x="770" y="3026"/>
                      </a:lnTo>
                      <a:lnTo>
                        <a:pt x="908" y="3042"/>
                      </a:lnTo>
                      <a:lnTo>
                        <a:pt x="982" y="3048"/>
                      </a:lnTo>
                      <a:lnTo>
                        <a:pt x="1062" y="3056"/>
                      </a:lnTo>
                      <a:lnTo>
                        <a:pt x="1144" y="3060"/>
                      </a:lnTo>
                      <a:lnTo>
                        <a:pt x="1232" y="3064"/>
                      </a:lnTo>
                      <a:lnTo>
                        <a:pt x="1320" y="3066"/>
                      </a:lnTo>
                      <a:lnTo>
                        <a:pt x="1412" y="3068"/>
                      </a:lnTo>
                      <a:lnTo>
                        <a:pt x="1506" y="3066"/>
                      </a:lnTo>
                      <a:lnTo>
                        <a:pt x="1602" y="3062"/>
                      </a:lnTo>
                      <a:lnTo>
                        <a:pt x="1698" y="3056"/>
                      </a:lnTo>
                      <a:lnTo>
                        <a:pt x="1798" y="3048"/>
                      </a:lnTo>
                      <a:lnTo>
                        <a:pt x="1896" y="3036"/>
                      </a:lnTo>
                      <a:lnTo>
                        <a:pt x="1996" y="3022"/>
                      </a:lnTo>
                      <a:lnTo>
                        <a:pt x="2098" y="3002"/>
                      </a:lnTo>
                      <a:lnTo>
                        <a:pt x="2198" y="2982"/>
                      </a:lnTo>
                      <a:lnTo>
                        <a:pt x="2298" y="2956"/>
                      </a:lnTo>
                      <a:lnTo>
                        <a:pt x="2398" y="2926"/>
                      </a:lnTo>
                      <a:lnTo>
                        <a:pt x="2496" y="2892"/>
                      </a:lnTo>
                      <a:lnTo>
                        <a:pt x="2544" y="2874"/>
                      </a:lnTo>
                      <a:lnTo>
                        <a:pt x="2594" y="2854"/>
                      </a:lnTo>
                      <a:lnTo>
                        <a:pt x="2642" y="2834"/>
                      </a:lnTo>
                      <a:lnTo>
                        <a:pt x="2688" y="2812"/>
                      </a:lnTo>
                      <a:lnTo>
                        <a:pt x="2736" y="2788"/>
                      </a:lnTo>
                      <a:lnTo>
                        <a:pt x="2782" y="2764"/>
                      </a:lnTo>
                      <a:lnTo>
                        <a:pt x="2782" y="2764"/>
                      </a:lnTo>
                      <a:lnTo>
                        <a:pt x="2832" y="2736"/>
                      </a:lnTo>
                      <a:lnTo>
                        <a:pt x="2880" y="2708"/>
                      </a:lnTo>
                      <a:lnTo>
                        <a:pt x="2926" y="2680"/>
                      </a:lnTo>
                      <a:lnTo>
                        <a:pt x="2968" y="2652"/>
                      </a:lnTo>
                      <a:lnTo>
                        <a:pt x="3008" y="2626"/>
                      </a:lnTo>
                      <a:lnTo>
                        <a:pt x="3046" y="2598"/>
                      </a:lnTo>
                      <a:lnTo>
                        <a:pt x="3082" y="2572"/>
                      </a:lnTo>
                      <a:lnTo>
                        <a:pt x="3114" y="2544"/>
                      </a:lnTo>
                      <a:lnTo>
                        <a:pt x="3114" y="2544"/>
                      </a:lnTo>
                      <a:lnTo>
                        <a:pt x="3108" y="2478"/>
                      </a:lnTo>
                      <a:lnTo>
                        <a:pt x="3100" y="2412"/>
                      </a:lnTo>
                      <a:lnTo>
                        <a:pt x="3092" y="2346"/>
                      </a:lnTo>
                      <a:lnTo>
                        <a:pt x="3082" y="2280"/>
                      </a:lnTo>
                      <a:lnTo>
                        <a:pt x="3070" y="2216"/>
                      </a:lnTo>
                      <a:lnTo>
                        <a:pt x="3056" y="2152"/>
                      </a:lnTo>
                      <a:lnTo>
                        <a:pt x="3042" y="2088"/>
                      </a:lnTo>
                      <a:lnTo>
                        <a:pt x="3026" y="2026"/>
                      </a:lnTo>
                      <a:lnTo>
                        <a:pt x="3010" y="1964"/>
                      </a:lnTo>
                      <a:lnTo>
                        <a:pt x="2992" y="1902"/>
                      </a:lnTo>
                      <a:lnTo>
                        <a:pt x="2972" y="1840"/>
                      </a:lnTo>
                      <a:lnTo>
                        <a:pt x="2952" y="1780"/>
                      </a:lnTo>
                      <a:lnTo>
                        <a:pt x="2930" y="1720"/>
                      </a:lnTo>
                      <a:lnTo>
                        <a:pt x="2906" y="1662"/>
                      </a:lnTo>
                      <a:lnTo>
                        <a:pt x="2882" y="1602"/>
                      </a:lnTo>
                      <a:lnTo>
                        <a:pt x="2856" y="1546"/>
                      </a:lnTo>
                      <a:lnTo>
                        <a:pt x="2830" y="1488"/>
                      </a:lnTo>
                      <a:lnTo>
                        <a:pt x="2802" y="1432"/>
                      </a:lnTo>
                      <a:lnTo>
                        <a:pt x="2772" y="1376"/>
                      </a:lnTo>
                      <a:lnTo>
                        <a:pt x="2742" y="1322"/>
                      </a:lnTo>
                      <a:lnTo>
                        <a:pt x="2710" y="1268"/>
                      </a:lnTo>
                      <a:lnTo>
                        <a:pt x="2678" y="1216"/>
                      </a:lnTo>
                      <a:lnTo>
                        <a:pt x="2644" y="1164"/>
                      </a:lnTo>
                      <a:lnTo>
                        <a:pt x="2610" y="1112"/>
                      </a:lnTo>
                      <a:lnTo>
                        <a:pt x="2574" y="1062"/>
                      </a:lnTo>
                      <a:lnTo>
                        <a:pt x="2538" y="1012"/>
                      </a:lnTo>
                      <a:lnTo>
                        <a:pt x="2500" y="964"/>
                      </a:lnTo>
                      <a:lnTo>
                        <a:pt x="2462" y="918"/>
                      </a:lnTo>
                      <a:lnTo>
                        <a:pt x="2422" y="870"/>
                      </a:lnTo>
                      <a:lnTo>
                        <a:pt x="2382" y="826"/>
                      </a:lnTo>
                      <a:lnTo>
                        <a:pt x="2340" y="780"/>
                      </a:lnTo>
                      <a:lnTo>
                        <a:pt x="2298" y="738"/>
                      </a:lnTo>
                      <a:lnTo>
                        <a:pt x="2256" y="694"/>
                      </a:lnTo>
                      <a:lnTo>
                        <a:pt x="2210" y="654"/>
                      </a:lnTo>
                      <a:lnTo>
                        <a:pt x="2166" y="614"/>
                      </a:lnTo>
                      <a:lnTo>
                        <a:pt x="2120" y="574"/>
                      </a:lnTo>
                      <a:lnTo>
                        <a:pt x="2074" y="536"/>
                      </a:lnTo>
                      <a:lnTo>
                        <a:pt x="2026" y="500"/>
                      </a:lnTo>
                      <a:lnTo>
                        <a:pt x="1978" y="464"/>
                      </a:lnTo>
                      <a:lnTo>
                        <a:pt x="1928" y="428"/>
                      </a:lnTo>
                      <a:lnTo>
                        <a:pt x="1880" y="396"/>
                      </a:lnTo>
                      <a:lnTo>
                        <a:pt x="1828" y="364"/>
                      </a:lnTo>
                      <a:lnTo>
                        <a:pt x="1778" y="332"/>
                      </a:lnTo>
                      <a:lnTo>
                        <a:pt x="1726" y="302"/>
                      </a:lnTo>
                      <a:lnTo>
                        <a:pt x="1672" y="274"/>
                      </a:lnTo>
                      <a:lnTo>
                        <a:pt x="1620" y="248"/>
                      </a:lnTo>
                      <a:lnTo>
                        <a:pt x="1566" y="222"/>
                      </a:lnTo>
                      <a:lnTo>
                        <a:pt x="1510" y="196"/>
                      </a:lnTo>
                      <a:lnTo>
                        <a:pt x="1456" y="174"/>
                      </a:lnTo>
                      <a:lnTo>
                        <a:pt x="1400" y="152"/>
                      </a:lnTo>
                      <a:lnTo>
                        <a:pt x="1344" y="132"/>
                      </a:lnTo>
                      <a:lnTo>
                        <a:pt x="1286" y="112"/>
                      </a:lnTo>
                      <a:lnTo>
                        <a:pt x="1228" y="94"/>
                      </a:lnTo>
                      <a:lnTo>
                        <a:pt x="1170" y="78"/>
                      </a:lnTo>
                      <a:lnTo>
                        <a:pt x="1112" y="64"/>
                      </a:lnTo>
                      <a:lnTo>
                        <a:pt x="1052" y="50"/>
                      </a:lnTo>
                      <a:lnTo>
                        <a:pt x="994" y="38"/>
                      </a:lnTo>
                      <a:lnTo>
                        <a:pt x="934" y="28"/>
                      </a:lnTo>
                      <a:lnTo>
                        <a:pt x="872" y="20"/>
                      </a:lnTo>
                      <a:lnTo>
                        <a:pt x="812" y="12"/>
                      </a:lnTo>
                      <a:lnTo>
                        <a:pt x="750" y="8"/>
                      </a:lnTo>
                      <a:lnTo>
                        <a:pt x="688" y="2"/>
                      </a:lnTo>
                      <a:lnTo>
                        <a:pt x="626" y="0"/>
                      </a:lnTo>
                      <a:lnTo>
                        <a:pt x="564" y="0"/>
                      </a:lnTo>
                      <a:lnTo>
                        <a:pt x="564" y="0"/>
                      </a:lnTo>
                      <a:close/>
                    </a:path>
                  </a:pathLst>
                </a:custGeom>
                <a:gradFill flip="none" rotWithShape="1">
                  <a:gsLst>
                    <a:gs pos="46000">
                      <a:schemeClr val="accent4">
                        <a:lumMod val="20000"/>
                        <a:lumOff val="80000"/>
                      </a:schemeClr>
                    </a:gs>
                    <a:gs pos="100000">
                      <a:schemeClr val="accent4">
                        <a:lumMod val="60000"/>
                        <a:lumOff val="40000"/>
                      </a:schemeClr>
                    </a:gs>
                  </a:gsLst>
                  <a:lin ang="66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1" name="Freeform 7">
                  <a:extLst>
                    <a:ext uri="{FF2B5EF4-FFF2-40B4-BE49-F238E27FC236}">
                      <a16:creationId xmlns:a16="http://schemas.microsoft.com/office/drawing/2014/main" id="{D095F826-4AF3-4D66-8ED2-94A4819B90FC}"/>
                    </a:ext>
                  </a:extLst>
                </p:cNvPr>
                <p:cNvSpPr>
                  <a:spLocks/>
                </p:cNvSpPr>
                <p:nvPr/>
              </p:nvSpPr>
              <p:spPr bwMode="auto">
                <a:xfrm>
                  <a:off x="4787" y="2516"/>
                  <a:ext cx="972" cy="1376"/>
                </a:xfrm>
                <a:custGeom>
                  <a:avLst/>
                  <a:gdLst>
                    <a:gd name="T0" fmla="*/ 0 w 972"/>
                    <a:gd name="T1" fmla="*/ 1376 h 1376"/>
                    <a:gd name="T2" fmla="*/ 0 w 972"/>
                    <a:gd name="T3" fmla="*/ 1376 h 1376"/>
                    <a:gd name="T4" fmla="*/ 88 w 972"/>
                    <a:gd name="T5" fmla="*/ 1326 h 1376"/>
                    <a:gd name="T6" fmla="*/ 168 w 972"/>
                    <a:gd name="T7" fmla="*/ 1276 h 1376"/>
                    <a:gd name="T8" fmla="*/ 240 w 972"/>
                    <a:gd name="T9" fmla="*/ 1226 h 1376"/>
                    <a:gd name="T10" fmla="*/ 306 w 972"/>
                    <a:gd name="T11" fmla="*/ 1178 h 1376"/>
                    <a:gd name="T12" fmla="*/ 362 w 972"/>
                    <a:gd name="T13" fmla="*/ 1130 h 1376"/>
                    <a:gd name="T14" fmla="*/ 414 w 972"/>
                    <a:gd name="T15" fmla="*/ 1082 h 1376"/>
                    <a:gd name="T16" fmla="*/ 458 w 972"/>
                    <a:gd name="T17" fmla="*/ 1036 h 1376"/>
                    <a:gd name="T18" fmla="*/ 496 w 972"/>
                    <a:gd name="T19" fmla="*/ 990 h 1376"/>
                    <a:gd name="T20" fmla="*/ 528 w 972"/>
                    <a:gd name="T21" fmla="*/ 944 h 1376"/>
                    <a:gd name="T22" fmla="*/ 554 w 972"/>
                    <a:gd name="T23" fmla="*/ 900 h 1376"/>
                    <a:gd name="T24" fmla="*/ 576 w 972"/>
                    <a:gd name="T25" fmla="*/ 856 h 1376"/>
                    <a:gd name="T26" fmla="*/ 594 w 972"/>
                    <a:gd name="T27" fmla="*/ 814 h 1376"/>
                    <a:gd name="T28" fmla="*/ 606 w 972"/>
                    <a:gd name="T29" fmla="*/ 774 h 1376"/>
                    <a:gd name="T30" fmla="*/ 616 w 972"/>
                    <a:gd name="T31" fmla="*/ 734 h 1376"/>
                    <a:gd name="T32" fmla="*/ 622 w 972"/>
                    <a:gd name="T33" fmla="*/ 696 h 1376"/>
                    <a:gd name="T34" fmla="*/ 624 w 972"/>
                    <a:gd name="T35" fmla="*/ 660 h 1376"/>
                    <a:gd name="T36" fmla="*/ 622 w 972"/>
                    <a:gd name="T37" fmla="*/ 626 h 1376"/>
                    <a:gd name="T38" fmla="*/ 620 w 972"/>
                    <a:gd name="T39" fmla="*/ 592 h 1376"/>
                    <a:gd name="T40" fmla="*/ 614 w 972"/>
                    <a:gd name="T41" fmla="*/ 560 h 1376"/>
                    <a:gd name="T42" fmla="*/ 606 w 972"/>
                    <a:gd name="T43" fmla="*/ 530 h 1376"/>
                    <a:gd name="T44" fmla="*/ 598 w 972"/>
                    <a:gd name="T45" fmla="*/ 504 h 1376"/>
                    <a:gd name="T46" fmla="*/ 588 w 972"/>
                    <a:gd name="T47" fmla="*/ 478 h 1376"/>
                    <a:gd name="T48" fmla="*/ 576 w 972"/>
                    <a:gd name="T49" fmla="*/ 454 h 1376"/>
                    <a:gd name="T50" fmla="*/ 566 w 972"/>
                    <a:gd name="T51" fmla="*/ 432 h 1376"/>
                    <a:gd name="T52" fmla="*/ 544 w 972"/>
                    <a:gd name="T53" fmla="*/ 396 h 1376"/>
                    <a:gd name="T54" fmla="*/ 524 w 972"/>
                    <a:gd name="T55" fmla="*/ 368 h 1376"/>
                    <a:gd name="T56" fmla="*/ 506 w 972"/>
                    <a:gd name="T57" fmla="*/ 346 h 1376"/>
                    <a:gd name="T58" fmla="*/ 970 w 972"/>
                    <a:gd name="T59" fmla="*/ 0 h 1376"/>
                    <a:gd name="T60" fmla="*/ 970 w 972"/>
                    <a:gd name="T61" fmla="*/ 0 h 1376"/>
                    <a:gd name="T62" fmla="*/ 972 w 972"/>
                    <a:gd name="T63" fmla="*/ 38 h 1376"/>
                    <a:gd name="T64" fmla="*/ 970 w 972"/>
                    <a:gd name="T65" fmla="*/ 82 h 1376"/>
                    <a:gd name="T66" fmla="*/ 966 w 972"/>
                    <a:gd name="T67" fmla="*/ 142 h 1376"/>
                    <a:gd name="T68" fmla="*/ 956 w 972"/>
                    <a:gd name="T69" fmla="*/ 214 h 1376"/>
                    <a:gd name="T70" fmla="*/ 948 w 972"/>
                    <a:gd name="T71" fmla="*/ 254 h 1376"/>
                    <a:gd name="T72" fmla="*/ 938 w 972"/>
                    <a:gd name="T73" fmla="*/ 296 h 1376"/>
                    <a:gd name="T74" fmla="*/ 928 w 972"/>
                    <a:gd name="T75" fmla="*/ 342 h 1376"/>
                    <a:gd name="T76" fmla="*/ 914 w 972"/>
                    <a:gd name="T77" fmla="*/ 390 h 1376"/>
                    <a:gd name="T78" fmla="*/ 896 w 972"/>
                    <a:gd name="T79" fmla="*/ 438 h 1376"/>
                    <a:gd name="T80" fmla="*/ 878 w 972"/>
                    <a:gd name="T81" fmla="*/ 490 h 1376"/>
                    <a:gd name="T82" fmla="*/ 854 w 972"/>
                    <a:gd name="T83" fmla="*/ 542 h 1376"/>
                    <a:gd name="T84" fmla="*/ 828 w 972"/>
                    <a:gd name="T85" fmla="*/ 596 h 1376"/>
                    <a:gd name="T86" fmla="*/ 800 w 972"/>
                    <a:gd name="T87" fmla="*/ 652 h 1376"/>
                    <a:gd name="T88" fmla="*/ 766 w 972"/>
                    <a:gd name="T89" fmla="*/ 708 h 1376"/>
                    <a:gd name="T90" fmla="*/ 730 w 972"/>
                    <a:gd name="T91" fmla="*/ 766 h 1376"/>
                    <a:gd name="T92" fmla="*/ 688 w 972"/>
                    <a:gd name="T93" fmla="*/ 822 h 1376"/>
                    <a:gd name="T94" fmla="*/ 642 w 972"/>
                    <a:gd name="T95" fmla="*/ 880 h 1376"/>
                    <a:gd name="T96" fmla="*/ 592 w 972"/>
                    <a:gd name="T97" fmla="*/ 938 h 1376"/>
                    <a:gd name="T98" fmla="*/ 538 w 972"/>
                    <a:gd name="T99" fmla="*/ 996 h 1376"/>
                    <a:gd name="T100" fmla="*/ 478 w 972"/>
                    <a:gd name="T101" fmla="*/ 1052 h 1376"/>
                    <a:gd name="T102" fmla="*/ 412 w 972"/>
                    <a:gd name="T103" fmla="*/ 1110 h 1376"/>
                    <a:gd name="T104" fmla="*/ 342 w 972"/>
                    <a:gd name="T105" fmla="*/ 1166 h 1376"/>
                    <a:gd name="T106" fmla="*/ 266 w 972"/>
                    <a:gd name="T107" fmla="*/ 1220 h 1376"/>
                    <a:gd name="T108" fmla="*/ 184 w 972"/>
                    <a:gd name="T109" fmla="*/ 1274 h 1376"/>
                    <a:gd name="T110" fmla="*/ 94 w 972"/>
                    <a:gd name="T111" fmla="*/ 1326 h 1376"/>
                    <a:gd name="T112" fmla="*/ 0 w 972"/>
                    <a:gd name="T113" fmla="*/ 1376 h 1376"/>
                    <a:gd name="T114" fmla="*/ 0 w 972"/>
                    <a:gd name="T115" fmla="*/ 137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2" h="1376">
                      <a:moveTo>
                        <a:pt x="0" y="1376"/>
                      </a:moveTo>
                      <a:lnTo>
                        <a:pt x="0" y="1376"/>
                      </a:lnTo>
                      <a:lnTo>
                        <a:pt x="88" y="1326"/>
                      </a:lnTo>
                      <a:lnTo>
                        <a:pt x="168" y="1276"/>
                      </a:lnTo>
                      <a:lnTo>
                        <a:pt x="240" y="1226"/>
                      </a:lnTo>
                      <a:lnTo>
                        <a:pt x="306" y="1178"/>
                      </a:lnTo>
                      <a:lnTo>
                        <a:pt x="362" y="1130"/>
                      </a:lnTo>
                      <a:lnTo>
                        <a:pt x="414" y="1082"/>
                      </a:lnTo>
                      <a:lnTo>
                        <a:pt x="458" y="1036"/>
                      </a:lnTo>
                      <a:lnTo>
                        <a:pt x="496" y="990"/>
                      </a:lnTo>
                      <a:lnTo>
                        <a:pt x="528" y="944"/>
                      </a:lnTo>
                      <a:lnTo>
                        <a:pt x="554" y="900"/>
                      </a:lnTo>
                      <a:lnTo>
                        <a:pt x="576" y="856"/>
                      </a:lnTo>
                      <a:lnTo>
                        <a:pt x="594" y="814"/>
                      </a:lnTo>
                      <a:lnTo>
                        <a:pt x="606" y="774"/>
                      </a:lnTo>
                      <a:lnTo>
                        <a:pt x="616" y="734"/>
                      </a:lnTo>
                      <a:lnTo>
                        <a:pt x="622" y="696"/>
                      </a:lnTo>
                      <a:lnTo>
                        <a:pt x="624" y="660"/>
                      </a:lnTo>
                      <a:lnTo>
                        <a:pt x="622" y="626"/>
                      </a:lnTo>
                      <a:lnTo>
                        <a:pt x="620" y="592"/>
                      </a:lnTo>
                      <a:lnTo>
                        <a:pt x="614" y="560"/>
                      </a:lnTo>
                      <a:lnTo>
                        <a:pt x="606" y="530"/>
                      </a:lnTo>
                      <a:lnTo>
                        <a:pt x="598" y="504"/>
                      </a:lnTo>
                      <a:lnTo>
                        <a:pt x="588" y="478"/>
                      </a:lnTo>
                      <a:lnTo>
                        <a:pt x="576" y="454"/>
                      </a:lnTo>
                      <a:lnTo>
                        <a:pt x="566" y="432"/>
                      </a:lnTo>
                      <a:lnTo>
                        <a:pt x="544" y="396"/>
                      </a:lnTo>
                      <a:lnTo>
                        <a:pt x="524" y="368"/>
                      </a:lnTo>
                      <a:lnTo>
                        <a:pt x="506" y="346"/>
                      </a:lnTo>
                      <a:lnTo>
                        <a:pt x="970" y="0"/>
                      </a:lnTo>
                      <a:lnTo>
                        <a:pt x="970" y="0"/>
                      </a:lnTo>
                      <a:lnTo>
                        <a:pt x="972" y="38"/>
                      </a:lnTo>
                      <a:lnTo>
                        <a:pt x="970" y="82"/>
                      </a:lnTo>
                      <a:lnTo>
                        <a:pt x="966" y="142"/>
                      </a:lnTo>
                      <a:lnTo>
                        <a:pt x="956" y="214"/>
                      </a:lnTo>
                      <a:lnTo>
                        <a:pt x="948" y="254"/>
                      </a:lnTo>
                      <a:lnTo>
                        <a:pt x="938" y="296"/>
                      </a:lnTo>
                      <a:lnTo>
                        <a:pt x="928" y="342"/>
                      </a:lnTo>
                      <a:lnTo>
                        <a:pt x="914" y="390"/>
                      </a:lnTo>
                      <a:lnTo>
                        <a:pt x="896" y="438"/>
                      </a:lnTo>
                      <a:lnTo>
                        <a:pt x="878" y="490"/>
                      </a:lnTo>
                      <a:lnTo>
                        <a:pt x="854" y="542"/>
                      </a:lnTo>
                      <a:lnTo>
                        <a:pt x="828" y="596"/>
                      </a:lnTo>
                      <a:lnTo>
                        <a:pt x="800" y="652"/>
                      </a:lnTo>
                      <a:lnTo>
                        <a:pt x="766" y="708"/>
                      </a:lnTo>
                      <a:lnTo>
                        <a:pt x="730" y="766"/>
                      </a:lnTo>
                      <a:lnTo>
                        <a:pt x="688" y="822"/>
                      </a:lnTo>
                      <a:lnTo>
                        <a:pt x="642" y="880"/>
                      </a:lnTo>
                      <a:lnTo>
                        <a:pt x="592" y="938"/>
                      </a:lnTo>
                      <a:lnTo>
                        <a:pt x="538" y="996"/>
                      </a:lnTo>
                      <a:lnTo>
                        <a:pt x="478" y="1052"/>
                      </a:lnTo>
                      <a:lnTo>
                        <a:pt x="412" y="1110"/>
                      </a:lnTo>
                      <a:lnTo>
                        <a:pt x="342" y="1166"/>
                      </a:lnTo>
                      <a:lnTo>
                        <a:pt x="266" y="1220"/>
                      </a:lnTo>
                      <a:lnTo>
                        <a:pt x="184" y="1274"/>
                      </a:lnTo>
                      <a:lnTo>
                        <a:pt x="94" y="1326"/>
                      </a:lnTo>
                      <a:lnTo>
                        <a:pt x="0" y="1376"/>
                      </a:lnTo>
                      <a:lnTo>
                        <a:pt x="0" y="1376"/>
                      </a:lnTo>
                      <a:close/>
                    </a:path>
                  </a:pathLst>
                </a:custGeom>
                <a:gradFill flip="none" rotWithShape="1">
                  <a:gsLst>
                    <a:gs pos="0">
                      <a:schemeClr val="accent4"/>
                    </a:gs>
                    <a:gs pos="100000">
                      <a:schemeClr val="accent4">
                        <a:lumMod val="23000"/>
                        <a:lumOff val="77000"/>
                      </a:schemeClr>
                    </a:gs>
                  </a:gsLst>
                  <a:lin ang="120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2" name="Freeform 8">
                  <a:extLst>
                    <a:ext uri="{FF2B5EF4-FFF2-40B4-BE49-F238E27FC236}">
                      <a16:creationId xmlns:a16="http://schemas.microsoft.com/office/drawing/2014/main" id="{AF409A2A-AEA3-4554-A922-D21BFC6704CF}"/>
                    </a:ext>
                  </a:extLst>
                </p:cNvPr>
                <p:cNvSpPr>
                  <a:spLocks/>
                </p:cNvSpPr>
                <p:nvPr/>
              </p:nvSpPr>
              <p:spPr bwMode="auto">
                <a:xfrm>
                  <a:off x="4481" y="2362"/>
                  <a:ext cx="2" cy="6"/>
                </a:xfrm>
                <a:custGeom>
                  <a:avLst/>
                  <a:gdLst>
                    <a:gd name="T0" fmla="*/ 2 w 2"/>
                    <a:gd name="T1" fmla="*/ 6 h 6"/>
                    <a:gd name="T2" fmla="*/ 0 w 2"/>
                    <a:gd name="T3" fmla="*/ 6 h 6"/>
                    <a:gd name="T4" fmla="*/ 0 w 2"/>
                    <a:gd name="T5" fmla="*/ 0 h 6"/>
                    <a:gd name="T6" fmla="*/ 2 w 2"/>
                    <a:gd name="T7" fmla="*/ 6 h 6"/>
                  </a:gdLst>
                  <a:ahLst/>
                  <a:cxnLst>
                    <a:cxn ang="0">
                      <a:pos x="T0" y="T1"/>
                    </a:cxn>
                    <a:cxn ang="0">
                      <a:pos x="T2" y="T3"/>
                    </a:cxn>
                    <a:cxn ang="0">
                      <a:pos x="T4" y="T5"/>
                    </a:cxn>
                    <a:cxn ang="0">
                      <a:pos x="T6" y="T7"/>
                    </a:cxn>
                  </a:cxnLst>
                  <a:rect l="0" t="0" r="r" b="b"/>
                  <a:pathLst>
                    <a:path w="2" h="6">
                      <a:moveTo>
                        <a:pt x="2" y="6"/>
                      </a:moveTo>
                      <a:lnTo>
                        <a:pt x="0" y="6"/>
                      </a:lnTo>
                      <a:lnTo>
                        <a:pt x="0" y="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3" name="Freeform 9">
                  <a:extLst>
                    <a:ext uri="{FF2B5EF4-FFF2-40B4-BE49-F238E27FC236}">
                      <a16:creationId xmlns:a16="http://schemas.microsoft.com/office/drawing/2014/main" id="{06C0E9AB-BF77-4734-99CB-9A5ED3EAE86A}"/>
                    </a:ext>
                  </a:extLst>
                </p:cNvPr>
                <p:cNvSpPr>
                  <a:spLocks/>
                </p:cNvSpPr>
                <p:nvPr/>
              </p:nvSpPr>
              <p:spPr bwMode="auto">
                <a:xfrm>
                  <a:off x="4285" y="68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8F1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4" name="Rectangle 10">
                  <a:extLst>
                    <a:ext uri="{FF2B5EF4-FFF2-40B4-BE49-F238E27FC236}">
                      <a16:creationId xmlns:a16="http://schemas.microsoft.com/office/drawing/2014/main" id="{C7F5BBBB-64D0-4DCF-B1DD-1CDE87E6EED6}"/>
                    </a:ext>
                  </a:extLst>
                </p:cNvPr>
                <p:cNvSpPr>
                  <a:spLocks noChangeArrowheads="1"/>
                </p:cNvSpPr>
                <p:nvPr/>
              </p:nvSpPr>
              <p:spPr bwMode="auto">
                <a:xfrm>
                  <a:off x="4421" y="572"/>
                  <a:ext cx="1" cy="1"/>
                </a:xfrm>
                <a:prstGeom prst="rect">
                  <a:avLst/>
                </a:prstGeom>
                <a:solidFill>
                  <a:srgbClr val="8F19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5" name="Freeform 11">
                  <a:extLst>
                    <a:ext uri="{FF2B5EF4-FFF2-40B4-BE49-F238E27FC236}">
                      <a16:creationId xmlns:a16="http://schemas.microsoft.com/office/drawing/2014/main" id="{EC1F286E-9231-4405-8CED-D5CDA7860C5E}"/>
                    </a:ext>
                  </a:extLst>
                </p:cNvPr>
                <p:cNvSpPr>
                  <a:spLocks/>
                </p:cNvSpPr>
                <p:nvPr/>
              </p:nvSpPr>
              <p:spPr bwMode="auto">
                <a:xfrm>
                  <a:off x="3971" y="124"/>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8F1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7" name="TextBox 26">
                <a:extLst>
                  <a:ext uri="{FF2B5EF4-FFF2-40B4-BE49-F238E27FC236}">
                    <a16:creationId xmlns:a16="http://schemas.microsoft.com/office/drawing/2014/main" id="{5056DA20-FD10-440B-828A-EFBBC077B9E3}"/>
                  </a:ext>
                </a:extLst>
              </p:cNvPr>
              <p:cNvSpPr txBox="1"/>
              <p:nvPr/>
            </p:nvSpPr>
            <p:spPr>
              <a:xfrm rot="21302644">
                <a:off x="1790497" y="1402011"/>
                <a:ext cx="2173556" cy="151033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Sticky </a:t>
                </a:r>
                <a:r>
                  <a:rPr lang="en-US" dirty="0">
                    <a:latin typeface="Arial" panose="020B0604020202020204" pitchFamily="34" charset="0"/>
                    <a:cs typeface="Arial" panose="020B0604020202020204" pitchFamily="34" charset="0"/>
                  </a:rPr>
                  <a:t>note parking lot</a:t>
                </a:r>
              </a:p>
            </p:txBody>
          </p:sp>
        </p:grpSp>
        <p:grpSp>
          <p:nvGrpSpPr>
            <p:cNvPr id="15" name="Group 14">
              <a:extLst>
                <a:ext uri="{FF2B5EF4-FFF2-40B4-BE49-F238E27FC236}">
                  <a16:creationId xmlns:a16="http://schemas.microsoft.com/office/drawing/2014/main" id="{0D6BF63E-1AAC-472E-B3EC-15C8FFD07AB6}"/>
                </a:ext>
              </a:extLst>
            </p:cNvPr>
            <p:cNvGrpSpPr/>
            <p:nvPr/>
          </p:nvGrpSpPr>
          <p:grpSpPr>
            <a:xfrm>
              <a:off x="8593211" y="99038"/>
              <a:ext cx="2880363" cy="3055977"/>
              <a:chOff x="1234437" y="669808"/>
              <a:chExt cx="2880363" cy="3055977"/>
            </a:xfrm>
          </p:grpSpPr>
          <p:grpSp>
            <p:nvGrpSpPr>
              <p:cNvPr id="16" name="Group 4">
                <a:extLst>
                  <a:ext uri="{FF2B5EF4-FFF2-40B4-BE49-F238E27FC236}">
                    <a16:creationId xmlns:a16="http://schemas.microsoft.com/office/drawing/2014/main" id="{AFFEBE91-E40D-420B-9EBC-829ECA437B9B}"/>
                  </a:ext>
                </a:extLst>
              </p:cNvPr>
              <p:cNvGrpSpPr>
                <a:grpSpLocks noChangeAspect="1"/>
              </p:cNvGrpSpPr>
              <p:nvPr/>
            </p:nvGrpSpPr>
            <p:grpSpPr bwMode="auto">
              <a:xfrm>
                <a:off x="1234437" y="669808"/>
                <a:ext cx="2880363" cy="3055977"/>
                <a:chOff x="1921" y="124"/>
                <a:chExt cx="3838" cy="4072"/>
              </a:xfrm>
              <a:effectLst>
                <a:outerShdw blurRad="190500" dist="165100" dir="3600000" algn="tl" rotWithShape="0">
                  <a:prstClr val="black">
                    <a:alpha val="31000"/>
                  </a:prstClr>
                </a:outerShdw>
              </a:effectLst>
            </p:grpSpPr>
            <p:sp>
              <p:nvSpPr>
                <p:cNvPr id="18" name="AutoShape 3">
                  <a:extLst>
                    <a:ext uri="{FF2B5EF4-FFF2-40B4-BE49-F238E27FC236}">
                      <a16:creationId xmlns:a16="http://schemas.microsoft.com/office/drawing/2014/main" id="{2D7EA193-0303-41C8-A75A-5676F656D03F}"/>
                    </a:ext>
                  </a:extLst>
                </p:cNvPr>
                <p:cNvSpPr>
                  <a:spLocks noChangeAspect="1" noChangeArrowheads="1" noTextEdit="1"/>
                </p:cNvSpPr>
                <p:nvPr/>
              </p:nvSpPr>
              <p:spPr bwMode="auto">
                <a:xfrm>
                  <a:off x="1921" y="124"/>
                  <a:ext cx="3838" cy="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9" name="Freeform 5">
                  <a:extLst>
                    <a:ext uri="{FF2B5EF4-FFF2-40B4-BE49-F238E27FC236}">
                      <a16:creationId xmlns:a16="http://schemas.microsoft.com/office/drawing/2014/main" id="{8284A108-3B67-4986-BB67-B55D25F73ED9}"/>
                    </a:ext>
                  </a:extLst>
                </p:cNvPr>
                <p:cNvSpPr>
                  <a:spLocks/>
                </p:cNvSpPr>
                <p:nvPr/>
              </p:nvSpPr>
              <p:spPr bwMode="auto">
                <a:xfrm>
                  <a:off x="1921" y="500"/>
                  <a:ext cx="3836" cy="3172"/>
                </a:xfrm>
                <a:custGeom>
                  <a:avLst/>
                  <a:gdLst>
                    <a:gd name="T0" fmla="*/ 3370 w 3836"/>
                    <a:gd name="T1" fmla="*/ 0 h 3172"/>
                    <a:gd name="T2" fmla="*/ 2928 w 3836"/>
                    <a:gd name="T3" fmla="*/ 38 h 3172"/>
                    <a:gd name="T4" fmla="*/ 2150 w 3836"/>
                    <a:gd name="T5" fmla="*/ 90 h 3172"/>
                    <a:gd name="T6" fmla="*/ 1502 w 3836"/>
                    <a:gd name="T7" fmla="*/ 122 h 3172"/>
                    <a:gd name="T8" fmla="*/ 982 w 3836"/>
                    <a:gd name="T9" fmla="*/ 136 h 3172"/>
                    <a:gd name="T10" fmla="*/ 580 w 3836"/>
                    <a:gd name="T11" fmla="*/ 138 h 3172"/>
                    <a:gd name="T12" fmla="*/ 288 w 3836"/>
                    <a:gd name="T13" fmla="*/ 132 h 3172"/>
                    <a:gd name="T14" fmla="*/ 44 w 3836"/>
                    <a:gd name="T15" fmla="*/ 120 h 3172"/>
                    <a:gd name="T16" fmla="*/ 84 w 3836"/>
                    <a:gd name="T17" fmla="*/ 696 h 3172"/>
                    <a:gd name="T18" fmla="*/ 152 w 3836"/>
                    <a:gd name="T19" fmla="*/ 680 h 3172"/>
                    <a:gd name="T20" fmla="*/ 292 w 3836"/>
                    <a:gd name="T21" fmla="*/ 656 h 3172"/>
                    <a:gd name="T22" fmla="*/ 432 w 3836"/>
                    <a:gd name="T23" fmla="*/ 638 h 3172"/>
                    <a:gd name="T24" fmla="*/ 576 w 3836"/>
                    <a:gd name="T25" fmla="*/ 628 h 3172"/>
                    <a:gd name="T26" fmla="*/ 648 w 3836"/>
                    <a:gd name="T27" fmla="*/ 628 h 3172"/>
                    <a:gd name="T28" fmla="*/ 772 w 3836"/>
                    <a:gd name="T29" fmla="*/ 630 h 3172"/>
                    <a:gd name="T30" fmla="*/ 896 w 3836"/>
                    <a:gd name="T31" fmla="*/ 640 h 3172"/>
                    <a:gd name="T32" fmla="*/ 1018 w 3836"/>
                    <a:gd name="T33" fmla="*/ 656 h 3172"/>
                    <a:gd name="T34" fmla="*/ 1136 w 3836"/>
                    <a:gd name="T35" fmla="*/ 678 h 3172"/>
                    <a:gd name="T36" fmla="*/ 1254 w 3836"/>
                    <a:gd name="T37" fmla="*/ 706 h 3172"/>
                    <a:gd name="T38" fmla="*/ 1370 w 3836"/>
                    <a:gd name="T39" fmla="*/ 740 h 3172"/>
                    <a:gd name="T40" fmla="*/ 1484 w 3836"/>
                    <a:gd name="T41" fmla="*/ 780 h 3172"/>
                    <a:gd name="T42" fmla="*/ 1594 w 3836"/>
                    <a:gd name="T43" fmla="*/ 824 h 3172"/>
                    <a:gd name="T44" fmla="*/ 1704 w 3836"/>
                    <a:gd name="T45" fmla="*/ 876 h 3172"/>
                    <a:gd name="T46" fmla="*/ 1810 w 3836"/>
                    <a:gd name="T47" fmla="*/ 930 h 3172"/>
                    <a:gd name="T48" fmla="*/ 1912 w 3836"/>
                    <a:gd name="T49" fmla="*/ 992 h 3172"/>
                    <a:gd name="T50" fmla="*/ 2012 w 3836"/>
                    <a:gd name="T51" fmla="*/ 1056 h 3172"/>
                    <a:gd name="T52" fmla="*/ 2110 w 3836"/>
                    <a:gd name="T53" fmla="*/ 1128 h 3172"/>
                    <a:gd name="T54" fmla="*/ 2204 w 3836"/>
                    <a:gd name="T55" fmla="*/ 1202 h 3172"/>
                    <a:gd name="T56" fmla="*/ 2294 w 3836"/>
                    <a:gd name="T57" fmla="*/ 1282 h 3172"/>
                    <a:gd name="T58" fmla="*/ 2382 w 3836"/>
                    <a:gd name="T59" fmla="*/ 1366 h 3172"/>
                    <a:gd name="T60" fmla="*/ 2466 w 3836"/>
                    <a:gd name="T61" fmla="*/ 1454 h 3172"/>
                    <a:gd name="T62" fmla="*/ 2546 w 3836"/>
                    <a:gd name="T63" fmla="*/ 1546 h 3172"/>
                    <a:gd name="T64" fmla="*/ 2622 w 3836"/>
                    <a:gd name="T65" fmla="*/ 1640 h 3172"/>
                    <a:gd name="T66" fmla="*/ 2694 w 3836"/>
                    <a:gd name="T67" fmla="*/ 1740 h 3172"/>
                    <a:gd name="T68" fmla="*/ 2762 w 3836"/>
                    <a:gd name="T69" fmla="*/ 1844 h 3172"/>
                    <a:gd name="T70" fmla="*/ 2826 w 3836"/>
                    <a:gd name="T71" fmla="*/ 1950 h 3172"/>
                    <a:gd name="T72" fmla="*/ 2886 w 3836"/>
                    <a:gd name="T73" fmla="*/ 2060 h 3172"/>
                    <a:gd name="T74" fmla="*/ 2940 w 3836"/>
                    <a:gd name="T75" fmla="*/ 2174 h 3172"/>
                    <a:gd name="T76" fmla="*/ 2990 w 3836"/>
                    <a:gd name="T77" fmla="*/ 2290 h 3172"/>
                    <a:gd name="T78" fmla="*/ 3036 w 3836"/>
                    <a:gd name="T79" fmla="*/ 2408 h 3172"/>
                    <a:gd name="T80" fmla="*/ 3076 w 3836"/>
                    <a:gd name="T81" fmla="*/ 2530 h 3172"/>
                    <a:gd name="T82" fmla="*/ 3110 w 3836"/>
                    <a:gd name="T83" fmla="*/ 2654 h 3172"/>
                    <a:gd name="T84" fmla="*/ 3140 w 3836"/>
                    <a:gd name="T85" fmla="*/ 2780 h 3172"/>
                    <a:gd name="T86" fmla="*/ 3166 w 3836"/>
                    <a:gd name="T87" fmla="*/ 2908 h 3172"/>
                    <a:gd name="T88" fmla="*/ 3184 w 3836"/>
                    <a:gd name="T89" fmla="*/ 3040 h 3172"/>
                    <a:gd name="T90" fmla="*/ 3198 w 3836"/>
                    <a:gd name="T91" fmla="*/ 3172 h 3172"/>
                    <a:gd name="T92" fmla="*/ 3246 w 3836"/>
                    <a:gd name="T93" fmla="*/ 3130 h 3172"/>
                    <a:gd name="T94" fmla="*/ 3326 w 3836"/>
                    <a:gd name="T95" fmla="*/ 3050 h 3172"/>
                    <a:gd name="T96" fmla="*/ 3386 w 3836"/>
                    <a:gd name="T97" fmla="*/ 2970 h 3172"/>
                    <a:gd name="T98" fmla="*/ 3432 w 3836"/>
                    <a:gd name="T99" fmla="*/ 2896 h 3172"/>
                    <a:gd name="T100" fmla="*/ 3462 w 3836"/>
                    <a:gd name="T101" fmla="*/ 2822 h 3172"/>
                    <a:gd name="T102" fmla="*/ 3482 w 3836"/>
                    <a:gd name="T103" fmla="*/ 2754 h 3172"/>
                    <a:gd name="T104" fmla="*/ 3488 w 3836"/>
                    <a:gd name="T105" fmla="*/ 2690 h 3172"/>
                    <a:gd name="T106" fmla="*/ 3488 w 3836"/>
                    <a:gd name="T107" fmla="*/ 2630 h 3172"/>
                    <a:gd name="T108" fmla="*/ 3480 w 3836"/>
                    <a:gd name="T109" fmla="*/ 2574 h 3172"/>
                    <a:gd name="T110" fmla="*/ 3466 w 3836"/>
                    <a:gd name="T111" fmla="*/ 2524 h 3172"/>
                    <a:gd name="T112" fmla="*/ 3438 w 3836"/>
                    <a:gd name="T113" fmla="*/ 2460 h 3172"/>
                    <a:gd name="T114" fmla="*/ 3402 w 3836"/>
                    <a:gd name="T115" fmla="*/ 2400 h 3172"/>
                    <a:gd name="T116" fmla="*/ 3372 w 3836"/>
                    <a:gd name="T117" fmla="*/ 2362 h 3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36" h="3172">
                      <a:moveTo>
                        <a:pt x="3836" y="2016"/>
                      </a:moveTo>
                      <a:lnTo>
                        <a:pt x="3370" y="0"/>
                      </a:lnTo>
                      <a:lnTo>
                        <a:pt x="3370" y="0"/>
                      </a:lnTo>
                      <a:lnTo>
                        <a:pt x="2928" y="38"/>
                      </a:lnTo>
                      <a:lnTo>
                        <a:pt x="2522" y="66"/>
                      </a:lnTo>
                      <a:lnTo>
                        <a:pt x="2150" y="90"/>
                      </a:lnTo>
                      <a:lnTo>
                        <a:pt x="1810" y="108"/>
                      </a:lnTo>
                      <a:lnTo>
                        <a:pt x="1502" y="122"/>
                      </a:lnTo>
                      <a:lnTo>
                        <a:pt x="1226" y="130"/>
                      </a:lnTo>
                      <a:lnTo>
                        <a:pt x="982" y="136"/>
                      </a:lnTo>
                      <a:lnTo>
                        <a:pt x="766" y="138"/>
                      </a:lnTo>
                      <a:lnTo>
                        <a:pt x="580" y="138"/>
                      </a:lnTo>
                      <a:lnTo>
                        <a:pt x="420" y="136"/>
                      </a:lnTo>
                      <a:lnTo>
                        <a:pt x="288" y="132"/>
                      </a:lnTo>
                      <a:lnTo>
                        <a:pt x="182" y="128"/>
                      </a:lnTo>
                      <a:lnTo>
                        <a:pt x="44" y="120"/>
                      </a:lnTo>
                      <a:lnTo>
                        <a:pt x="0" y="116"/>
                      </a:lnTo>
                      <a:lnTo>
                        <a:pt x="84" y="696"/>
                      </a:lnTo>
                      <a:lnTo>
                        <a:pt x="84" y="696"/>
                      </a:lnTo>
                      <a:lnTo>
                        <a:pt x="152" y="680"/>
                      </a:lnTo>
                      <a:lnTo>
                        <a:pt x="222" y="666"/>
                      </a:lnTo>
                      <a:lnTo>
                        <a:pt x="292" y="656"/>
                      </a:lnTo>
                      <a:lnTo>
                        <a:pt x="362" y="646"/>
                      </a:lnTo>
                      <a:lnTo>
                        <a:pt x="432" y="638"/>
                      </a:lnTo>
                      <a:lnTo>
                        <a:pt x="504" y="632"/>
                      </a:lnTo>
                      <a:lnTo>
                        <a:pt x="576" y="628"/>
                      </a:lnTo>
                      <a:lnTo>
                        <a:pt x="648" y="628"/>
                      </a:lnTo>
                      <a:lnTo>
                        <a:pt x="648" y="628"/>
                      </a:lnTo>
                      <a:lnTo>
                        <a:pt x="710" y="628"/>
                      </a:lnTo>
                      <a:lnTo>
                        <a:pt x="772" y="630"/>
                      </a:lnTo>
                      <a:lnTo>
                        <a:pt x="834" y="636"/>
                      </a:lnTo>
                      <a:lnTo>
                        <a:pt x="896" y="640"/>
                      </a:lnTo>
                      <a:lnTo>
                        <a:pt x="956" y="648"/>
                      </a:lnTo>
                      <a:lnTo>
                        <a:pt x="1018" y="656"/>
                      </a:lnTo>
                      <a:lnTo>
                        <a:pt x="1078" y="666"/>
                      </a:lnTo>
                      <a:lnTo>
                        <a:pt x="1136" y="678"/>
                      </a:lnTo>
                      <a:lnTo>
                        <a:pt x="1196" y="692"/>
                      </a:lnTo>
                      <a:lnTo>
                        <a:pt x="1254" y="706"/>
                      </a:lnTo>
                      <a:lnTo>
                        <a:pt x="1312" y="722"/>
                      </a:lnTo>
                      <a:lnTo>
                        <a:pt x="1370" y="740"/>
                      </a:lnTo>
                      <a:lnTo>
                        <a:pt x="1428" y="760"/>
                      </a:lnTo>
                      <a:lnTo>
                        <a:pt x="1484" y="780"/>
                      </a:lnTo>
                      <a:lnTo>
                        <a:pt x="1540" y="802"/>
                      </a:lnTo>
                      <a:lnTo>
                        <a:pt x="1594" y="824"/>
                      </a:lnTo>
                      <a:lnTo>
                        <a:pt x="1650" y="850"/>
                      </a:lnTo>
                      <a:lnTo>
                        <a:pt x="1704" y="876"/>
                      </a:lnTo>
                      <a:lnTo>
                        <a:pt x="1756" y="902"/>
                      </a:lnTo>
                      <a:lnTo>
                        <a:pt x="1810" y="930"/>
                      </a:lnTo>
                      <a:lnTo>
                        <a:pt x="1862" y="960"/>
                      </a:lnTo>
                      <a:lnTo>
                        <a:pt x="1912" y="992"/>
                      </a:lnTo>
                      <a:lnTo>
                        <a:pt x="1964" y="1024"/>
                      </a:lnTo>
                      <a:lnTo>
                        <a:pt x="2012" y="1056"/>
                      </a:lnTo>
                      <a:lnTo>
                        <a:pt x="2062" y="1092"/>
                      </a:lnTo>
                      <a:lnTo>
                        <a:pt x="2110" y="1128"/>
                      </a:lnTo>
                      <a:lnTo>
                        <a:pt x="2158" y="1164"/>
                      </a:lnTo>
                      <a:lnTo>
                        <a:pt x="2204" y="1202"/>
                      </a:lnTo>
                      <a:lnTo>
                        <a:pt x="2250" y="1242"/>
                      </a:lnTo>
                      <a:lnTo>
                        <a:pt x="2294" y="1282"/>
                      </a:lnTo>
                      <a:lnTo>
                        <a:pt x="2340" y="1322"/>
                      </a:lnTo>
                      <a:lnTo>
                        <a:pt x="2382" y="1366"/>
                      </a:lnTo>
                      <a:lnTo>
                        <a:pt x="2424" y="1408"/>
                      </a:lnTo>
                      <a:lnTo>
                        <a:pt x="2466" y="1454"/>
                      </a:lnTo>
                      <a:lnTo>
                        <a:pt x="2506" y="1498"/>
                      </a:lnTo>
                      <a:lnTo>
                        <a:pt x="2546" y="1546"/>
                      </a:lnTo>
                      <a:lnTo>
                        <a:pt x="2584" y="1592"/>
                      </a:lnTo>
                      <a:lnTo>
                        <a:pt x="2622" y="1640"/>
                      </a:lnTo>
                      <a:lnTo>
                        <a:pt x="2658" y="1690"/>
                      </a:lnTo>
                      <a:lnTo>
                        <a:pt x="2694" y="1740"/>
                      </a:lnTo>
                      <a:lnTo>
                        <a:pt x="2728" y="1792"/>
                      </a:lnTo>
                      <a:lnTo>
                        <a:pt x="2762" y="1844"/>
                      </a:lnTo>
                      <a:lnTo>
                        <a:pt x="2794" y="1896"/>
                      </a:lnTo>
                      <a:lnTo>
                        <a:pt x="2826" y="1950"/>
                      </a:lnTo>
                      <a:lnTo>
                        <a:pt x="2856" y="2004"/>
                      </a:lnTo>
                      <a:lnTo>
                        <a:pt x="2886" y="2060"/>
                      </a:lnTo>
                      <a:lnTo>
                        <a:pt x="2914" y="2116"/>
                      </a:lnTo>
                      <a:lnTo>
                        <a:pt x="2940" y="2174"/>
                      </a:lnTo>
                      <a:lnTo>
                        <a:pt x="2966" y="2230"/>
                      </a:lnTo>
                      <a:lnTo>
                        <a:pt x="2990" y="2290"/>
                      </a:lnTo>
                      <a:lnTo>
                        <a:pt x="3014" y="2348"/>
                      </a:lnTo>
                      <a:lnTo>
                        <a:pt x="3036" y="2408"/>
                      </a:lnTo>
                      <a:lnTo>
                        <a:pt x="3056" y="2468"/>
                      </a:lnTo>
                      <a:lnTo>
                        <a:pt x="3076" y="2530"/>
                      </a:lnTo>
                      <a:lnTo>
                        <a:pt x="3094" y="2592"/>
                      </a:lnTo>
                      <a:lnTo>
                        <a:pt x="3110" y="2654"/>
                      </a:lnTo>
                      <a:lnTo>
                        <a:pt x="3126" y="2716"/>
                      </a:lnTo>
                      <a:lnTo>
                        <a:pt x="3140" y="2780"/>
                      </a:lnTo>
                      <a:lnTo>
                        <a:pt x="3154" y="2844"/>
                      </a:lnTo>
                      <a:lnTo>
                        <a:pt x="3166" y="2908"/>
                      </a:lnTo>
                      <a:lnTo>
                        <a:pt x="3176" y="2974"/>
                      </a:lnTo>
                      <a:lnTo>
                        <a:pt x="3184" y="3040"/>
                      </a:lnTo>
                      <a:lnTo>
                        <a:pt x="3192" y="3106"/>
                      </a:lnTo>
                      <a:lnTo>
                        <a:pt x="3198" y="3172"/>
                      </a:lnTo>
                      <a:lnTo>
                        <a:pt x="3198" y="3172"/>
                      </a:lnTo>
                      <a:lnTo>
                        <a:pt x="3246" y="3130"/>
                      </a:lnTo>
                      <a:lnTo>
                        <a:pt x="3288" y="3090"/>
                      </a:lnTo>
                      <a:lnTo>
                        <a:pt x="3326" y="3050"/>
                      </a:lnTo>
                      <a:lnTo>
                        <a:pt x="3358" y="3010"/>
                      </a:lnTo>
                      <a:lnTo>
                        <a:pt x="3386" y="2970"/>
                      </a:lnTo>
                      <a:lnTo>
                        <a:pt x="3412" y="2932"/>
                      </a:lnTo>
                      <a:lnTo>
                        <a:pt x="3432" y="2896"/>
                      </a:lnTo>
                      <a:lnTo>
                        <a:pt x="3450" y="2858"/>
                      </a:lnTo>
                      <a:lnTo>
                        <a:pt x="3462" y="2822"/>
                      </a:lnTo>
                      <a:lnTo>
                        <a:pt x="3474" y="2788"/>
                      </a:lnTo>
                      <a:lnTo>
                        <a:pt x="3482" y="2754"/>
                      </a:lnTo>
                      <a:lnTo>
                        <a:pt x="3486" y="2720"/>
                      </a:lnTo>
                      <a:lnTo>
                        <a:pt x="3488" y="2690"/>
                      </a:lnTo>
                      <a:lnTo>
                        <a:pt x="3490" y="2658"/>
                      </a:lnTo>
                      <a:lnTo>
                        <a:pt x="3488" y="2630"/>
                      </a:lnTo>
                      <a:lnTo>
                        <a:pt x="3484" y="2600"/>
                      </a:lnTo>
                      <a:lnTo>
                        <a:pt x="3480" y="2574"/>
                      </a:lnTo>
                      <a:lnTo>
                        <a:pt x="3472" y="2548"/>
                      </a:lnTo>
                      <a:lnTo>
                        <a:pt x="3466" y="2524"/>
                      </a:lnTo>
                      <a:lnTo>
                        <a:pt x="3456" y="2502"/>
                      </a:lnTo>
                      <a:lnTo>
                        <a:pt x="3438" y="2460"/>
                      </a:lnTo>
                      <a:lnTo>
                        <a:pt x="3420" y="2426"/>
                      </a:lnTo>
                      <a:lnTo>
                        <a:pt x="3402" y="2400"/>
                      </a:lnTo>
                      <a:lnTo>
                        <a:pt x="3386" y="2378"/>
                      </a:lnTo>
                      <a:lnTo>
                        <a:pt x="3372" y="2362"/>
                      </a:lnTo>
                      <a:lnTo>
                        <a:pt x="3836" y="2016"/>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0" name="Freeform 6">
                  <a:extLst>
                    <a:ext uri="{FF2B5EF4-FFF2-40B4-BE49-F238E27FC236}">
                      <a16:creationId xmlns:a16="http://schemas.microsoft.com/office/drawing/2014/main" id="{D9C36F22-F203-4E6C-9FDC-F4EF27881FAE}"/>
                    </a:ext>
                  </a:extLst>
                </p:cNvPr>
                <p:cNvSpPr>
                  <a:spLocks/>
                </p:cNvSpPr>
                <p:nvPr/>
              </p:nvSpPr>
              <p:spPr bwMode="auto">
                <a:xfrm>
                  <a:off x="2014" y="1117"/>
                  <a:ext cx="3114" cy="3068"/>
                </a:xfrm>
                <a:custGeom>
                  <a:avLst/>
                  <a:gdLst>
                    <a:gd name="T0" fmla="*/ 564 w 3114"/>
                    <a:gd name="T1" fmla="*/ 0 h 3068"/>
                    <a:gd name="T2" fmla="*/ 420 w 3114"/>
                    <a:gd name="T3" fmla="*/ 4 h 3068"/>
                    <a:gd name="T4" fmla="*/ 278 w 3114"/>
                    <a:gd name="T5" fmla="*/ 18 h 3068"/>
                    <a:gd name="T6" fmla="*/ 138 w 3114"/>
                    <a:gd name="T7" fmla="*/ 38 h 3068"/>
                    <a:gd name="T8" fmla="*/ 0 w 3114"/>
                    <a:gd name="T9" fmla="*/ 68 h 3068"/>
                    <a:gd name="T10" fmla="*/ 420 w 3114"/>
                    <a:gd name="T11" fmla="*/ 2964 h 3068"/>
                    <a:gd name="T12" fmla="*/ 554 w 3114"/>
                    <a:gd name="T13" fmla="*/ 2990 h 3068"/>
                    <a:gd name="T14" fmla="*/ 770 w 3114"/>
                    <a:gd name="T15" fmla="*/ 3026 h 3068"/>
                    <a:gd name="T16" fmla="*/ 982 w 3114"/>
                    <a:gd name="T17" fmla="*/ 3048 h 3068"/>
                    <a:gd name="T18" fmla="*/ 1144 w 3114"/>
                    <a:gd name="T19" fmla="*/ 3060 h 3068"/>
                    <a:gd name="T20" fmla="*/ 1320 w 3114"/>
                    <a:gd name="T21" fmla="*/ 3066 h 3068"/>
                    <a:gd name="T22" fmla="*/ 1506 w 3114"/>
                    <a:gd name="T23" fmla="*/ 3066 h 3068"/>
                    <a:gd name="T24" fmla="*/ 1698 w 3114"/>
                    <a:gd name="T25" fmla="*/ 3056 h 3068"/>
                    <a:gd name="T26" fmla="*/ 1896 w 3114"/>
                    <a:gd name="T27" fmla="*/ 3036 h 3068"/>
                    <a:gd name="T28" fmla="*/ 2098 w 3114"/>
                    <a:gd name="T29" fmla="*/ 3002 h 3068"/>
                    <a:gd name="T30" fmla="*/ 2298 w 3114"/>
                    <a:gd name="T31" fmla="*/ 2956 h 3068"/>
                    <a:gd name="T32" fmla="*/ 2496 w 3114"/>
                    <a:gd name="T33" fmla="*/ 2892 h 3068"/>
                    <a:gd name="T34" fmla="*/ 2594 w 3114"/>
                    <a:gd name="T35" fmla="*/ 2854 h 3068"/>
                    <a:gd name="T36" fmla="*/ 2688 w 3114"/>
                    <a:gd name="T37" fmla="*/ 2812 h 3068"/>
                    <a:gd name="T38" fmla="*/ 2782 w 3114"/>
                    <a:gd name="T39" fmla="*/ 2764 h 3068"/>
                    <a:gd name="T40" fmla="*/ 2832 w 3114"/>
                    <a:gd name="T41" fmla="*/ 2736 h 3068"/>
                    <a:gd name="T42" fmla="*/ 2926 w 3114"/>
                    <a:gd name="T43" fmla="*/ 2680 h 3068"/>
                    <a:gd name="T44" fmla="*/ 3008 w 3114"/>
                    <a:gd name="T45" fmla="*/ 2626 h 3068"/>
                    <a:gd name="T46" fmla="*/ 3082 w 3114"/>
                    <a:gd name="T47" fmla="*/ 2572 h 3068"/>
                    <a:gd name="T48" fmla="*/ 3114 w 3114"/>
                    <a:gd name="T49" fmla="*/ 2544 h 3068"/>
                    <a:gd name="T50" fmla="*/ 3100 w 3114"/>
                    <a:gd name="T51" fmla="*/ 2412 h 3068"/>
                    <a:gd name="T52" fmla="*/ 3082 w 3114"/>
                    <a:gd name="T53" fmla="*/ 2280 h 3068"/>
                    <a:gd name="T54" fmla="*/ 3056 w 3114"/>
                    <a:gd name="T55" fmla="*/ 2152 h 3068"/>
                    <a:gd name="T56" fmla="*/ 3026 w 3114"/>
                    <a:gd name="T57" fmla="*/ 2026 h 3068"/>
                    <a:gd name="T58" fmla="*/ 2992 w 3114"/>
                    <a:gd name="T59" fmla="*/ 1902 h 3068"/>
                    <a:gd name="T60" fmla="*/ 2952 w 3114"/>
                    <a:gd name="T61" fmla="*/ 1780 h 3068"/>
                    <a:gd name="T62" fmla="*/ 2906 w 3114"/>
                    <a:gd name="T63" fmla="*/ 1662 h 3068"/>
                    <a:gd name="T64" fmla="*/ 2856 w 3114"/>
                    <a:gd name="T65" fmla="*/ 1546 h 3068"/>
                    <a:gd name="T66" fmla="*/ 2802 w 3114"/>
                    <a:gd name="T67" fmla="*/ 1432 h 3068"/>
                    <a:gd name="T68" fmla="*/ 2742 w 3114"/>
                    <a:gd name="T69" fmla="*/ 1322 h 3068"/>
                    <a:gd name="T70" fmla="*/ 2678 w 3114"/>
                    <a:gd name="T71" fmla="*/ 1216 h 3068"/>
                    <a:gd name="T72" fmla="*/ 2610 w 3114"/>
                    <a:gd name="T73" fmla="*/ 1112 h 3068"/>
                    <a:gd name="T74" fmla="*/ 2538 w 3114"/>
                    <a:gd name="T75" fmla="*/ 1012 h 3068"/>
                    <a:gd name="T76" fmla="*/ 2462 w 3114"/>
                    <a:gd name="T77" fmla="*/ 918 h 3068"/>
                    <a:gd name="T78" fmla="*/ 2382 w 3114"/>
                    <a:gd name="T79" fmla="*/ 826 h 3068"/>
                    <a:gd name="T80" fmla="*/ 2298 w 3114"/>
                    <a:gd name="T81" fmla="*/ 738 h 3068"/>
                    <a:gd name="T82" fmla="*/ 2210 w 3114"/>
                    <a:gd name="T83" fmla="*/ 654 h 3068"/>
                    <a:gd name="T84" fmla="*/ 2120 w 3114"/>
                    <a:gd name="T85" fmla="*/ 574 h 3068"/>
                    <a:gd name="T86" fmla="*/ 2026 w 3114"/>
                    <a:gd name="T87" fmla="*/ 500 h 3068"/>
                    <a:gd name="T88" fmla="*/ 1928 w 3114"/>
                    <a:gd name="T89" fmla="*/ 428 h 3068"/>
                    <a:gd name="T90" fmla="*/ 1828 w 3114"/>
                    <a:gd name="T91" fmla="*/ 364 h 3068"/>
                    <a:gd name="T92" fmla="*/ 1726 w 3114"/>
                    <a:gd name="T93" fmla="*/ 302 h 3068"/>
                    <a:gd name="T94" fmla="*/ 1620 w 3114"/>
                    <a:gd name="T95" fmla="*/ 248 h 3068"/>
                    <a:gd name="T96" fmla="*/ 1510 w 3114"/>
                    <a:gd name="T97" fmla="*/ 196 h 3068"/>
                    <a:gd name="T98" fmla="*/ 1400 w 3114"/>
                    <a:gd name="T99" fmla="*/ 152 h 3068"/>
                    <a:gd name="T100" fmla="*/ 1286 w 3114"/>
                    <a:gd name="T101" fmla="*/ 112 h 3068"/>
                    <a:gd name="T102" fmla="*/ 1170 w 3114"/>
                    <a:gd name="T103" fmla="*/ 78 h 3068"/>
                    <a:gd name="T104" fmla="*/ 1052 w 3114"/>
                    <a:gd name="T105" fmla="*/ 50 h 3068"/>
                    <a:gd name="T106" fmla="*/ 934 w 3114"/>
                    <a:gd name="T107" fmla="*/ 28 h 3068"/>
                    <a:gd name="T108" fmla="*/ 812 w 3114"/>
                    <a:gd name="T109" fmla="*/ 12 h 3068"/>
                    <a:gd name="T110" fmla="*/ 688 w 3114"/>
                    <a:gd name="T111" fmla="*/ 2 h 3068"/>
                    <a:gd name="T112" fmla="*/ 564 w 3114"/>
                    <a:gd name="T113" fmla="*/ 0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4" h="3068">
                      <a:moveTo>
                        <a:pt x="564" y="0"/>
                      </a:moveTo>
                      <a:lnTo>
                        <a:pt x="564" y="0"/>
                      </a:lnTo>
                      <a:lnTo>
                        <a:pt x="492" y="0"/>
                      </a:lnTo>
                      <a:lnTo>
                        <a:pt x="420" y="4"/>
                      </a:lnTo>
                      <a:lnTo>
                        <a:pt x="348" y="10"/>
                      </a:lnTo>
                      <a:lnTo>
                        <a:pt x="278" y="18"/>
                      </a:lnTo>
                      <a:lnTo>
                        <a:pt x="208" y="28"/>
                      </a:lnTo>
                      <a:lnTo>
                        <a:pt x="138" y="38"/>
                      </a:lnTo>
                      <a:lnTo>
                        <a:pt x="68" y="52"/>
                      </a:lnTo>
                      <a:lnTo>
                        <a:pt x="0" y="68"/>
                      </a:lnTo>
                      <a:lnTo>
                        <a:pt x="420" y="2964"/>
                      </a:lnTo>
                      <a:lnTo>
                        <a:pt x="420" y="2964"/>
                      </a:lnTo>
                      <a:lnTo>
                        <a:pt x="482" y="2976"/>
                      </a:lnTo>
                      <a:lnTo>
                        <a:pt x="554" y="2990"/>
                      </a:lnTo>
                      <a:lnTo>
                        <a:pt x="650" y="3008"/>
                      </a:lnTo>
                      <a:lnTo>
                        <a:pt x="770" y="3026"/>
                      </a:lnTo>
                      <a:lnTo>
                        <a:pt x="908" y="3042"/>
                      </a:lnTo>
                      <a:lnTo>
                        <a:pt x="982" y="3048"/>
                      </a:lnTo>
                      <a:lnTo>
                        <a:pt x="1062" y="3056"/>
                      </a:lnTo>
                      <a:lnTo>
                        <a:pt x="1144" y="3060"/>
                      </a:lnTo>
                      <a:lnTo>
                        <a:pt x="1232" y="3064"/>
                      </a:lnTo>
                      <a:lnTo>
                        <a:pt x="1320" y="3066"/>
                      </a:lnTo>
                      <a:lnTo>
                        <a:pt x="1412" y="3068"/>
                      </a:lnTo>
                      <a:lnTo>
                        <a:pt x="1506" y="3066"/>
                      </a:lnTo>
                      <a:lnTo>
                        <a:pt x="1602" y="3062"/>
                      </a:lnTo>
                      <a:lnTo>
                        <a:pt x="1698" y="3056"/>
                      </a:lnTo>
                      <a:lnTo>
                        <a:pt x="1798" y="3048"/>
                      </a:lnTo>
                      <a:lnTo>
                        <a:pt x="1896" y="3036"/>
                      </a:lnTo>
                      <a:lnTo>
                        <a:pt x="1996" y="3022"/>
                      </a:lnTo>
                      <a:lnTo>
                        <a:pt x="2098" y="3002"/>
                      </a:lnTo>
                      <a:lnTo>
                        <a:pt x="2198" y="2982"/>
                      </a:lnTo>
                      <a:lnTo>
                        <a:pt x="2298" y="2956"/>
                      </a:lnTo>
                      <a:lnTo>
                        <a:pt x="2398" y="2926"/>
                      </a:lnTo>
                      <a:lnTo>
                        <a:pt x="2496" y="2892"/>
                      </a:lnTo>
                      <a:lnTo>
                        <a:pt x="2544" y="2874"/>
                      </a:lnTo>
                      <a:lnTo>
                        <a:pt x="2594" y="2854"/>
                      </a:lnTo>
                      <a:lnTo>
                        <a:pt x="2642" y="2834"/>
                      </a:lnTo>
                      <a:lnTo>
                        <a:pt x="2688" y="2812"/>
                      </a:lnTo>
                      <a:lnTo>
                        <a:pt x="2736" y="2788"/>
                      </a:lnTo>
                      <a:lnTo>
                        <a:pt x="2782" y="2764"/>
                      </a:lnTo>
                      <a:lnTo>
                        <a:pt x="2782" y="2764"/>
                      </a:lnTo>
                      <a:lnTo>
                        <a:pt x="2832" y="2736"/>
                      </a:lnTo>
                      <a:lnTo>
                        <a:pt x="2880" y="2708"/>
                      </a:lnTo>
                      <a:lnTo>
                        <a:pt x="2926" y="2680"/>
                      </a:lnTo>
                      <a:lnTo>
                        <a:pt x="2968" y="2652"/>
                      </a:lnTo>
                      <a:lnTo>
                        <a:pt x="3008" y="2626"/>
                      </a:lnTo>
                      <a:lnTo>
                        <a:pt x="3046" y="2598"/>
                      </a:lnTo>
                      <a:lnTo>
                        <a:pt x="3082" y="2572"/>
                      </a:lnTo>
                      <a:lnTo>
                        <a:pt x="3114" y="2544"/>
                      </a:lnTo>
                      <a:lnTo>
                        <a:pt x="3114" y="2544"/>
                      </a:lnTo>
                      <a:lnTo>
                        <a:pt x="3108" y="2478"/>
                      </a:lnTo>
                      <a:lnTo>
                        <a:pt x="3100" y="2412"/>
                      </a:lnTo>
                      <a:lnTo>
                        <a:pt x="3092" y="2346"/>
                      </a:lnTo>
                      <a:lnTo>
                        <a:pt x="3082" y="2280"/>
                      </a:lnTo>
                      <a:lnTo>
                        <a:pt x="3070" y="2216"/>
                      </a:lnTo>
                      <a:lnTo>
                        <a:pt x="3056" y="2152"/>
                      </a:lnTo>
                      <a:lnTo>
                        <a:pt x="3042" y="2088"/>
                      </a:lnTo>
                      <a:lnTo>
                        <a:pt x="3026" y="2026"/>
                      </a:lnTo>
                      <a:lnTo>
                        <a:pt x="3010" y="1964"/>
                      </a:lnTo>
                      <a:lnTo>
                        <a:pt x="2992" y="1902"/>
                      </a:lnTo>
                      <a:lnTo>
                        <a:pt x="2972" y="1840"/>
                      </a:lnTo>
                      <a:lnTo>
                        <a:pt x="2952" y="1780"/>
                      </a:lnTo>
                      <a:lnTo>
                        <a:pt x="2930" y="1720"/>
                      </a:lnTo>
                      <a:lnTo>
                        <a:pt x="2906" y="1662"/>
                      </a:lnTo>
                      <a:lnTo>
                        <a:pt x="2882" y="1602"/>
                      </a:lnTo>
                      <a:lnTo>
                        <a:pt x="2856" y="1546"/>
                      </a:lnTo>
                      <a:lnTo>
                        <a:pt x="2830" y="1488"/>
                      </a:lnTo>
                      <a:lnTo>
                        <a:pt x="2802" y="1432"/>
                      </a:lnTo>
                      <a:lnTo>
                        <a:pt x="2772" y="1376"/>
                      </a:lnTo>
                      <a:lnTo>
                        <a:pt x="2742" y="1322"/>
                      </a:lnTo>
                      <a:lnTo>
                        <a:pt x="2710" y="1268"/>
                      </a:lnTo>
                      <a:lnTo>
                        <a:pt x="2678" y="1216"/>
                      </a:lnTo>
                      <a:lnTo>
                        <a:pt x="2644" y="1164"/>
                      </a:lnTo>
                      <a:lnTo>
                        <a:pt x="2610" y="1112"/>
                      </a:lnTo>
                      <a:lnTo>
                        <a:pt x="2574" y="1062"/>
                      </a:lnTo>
                      <a:lnTo>
                        <a:pt x="2538" y="1012"/>
                      </a:lnTo>
                      <a:lnTo>
                        <a:pt x="2500" y="964"/>
                      </a:lnTo>
                      <a:lnTo>
                        <a:pt x="2462" y="918"/>
                      </a:lnTo>
                      <a:lnTo>
                        <a:pt x="2422" y="870"/>
                      </a:lnTo>
                      <a:lnTo>
                        <a:pt x="2382" y="826"/>
                      </a:lnTo>
                      <a:lnTo>
                        <a:pt x="2340" y="780"/>
                      </a:lnTo>
                      <a:lnTo>
                        <a:pt x="2298" y="738"/>
                      </a:lnTo>
                      <a:lnTo>
                        <a:pt x="2256" y="694"/>
                      </a:lnTo>
                      <a:lnTo>
                        <a:pt x="2210" y="654"/>
                      </a:lnTo>
                      <a:lnTo>
                        <a:pt x="2166" y="614"/>
                      </a:lnTo>
                      <a:lnTo>
                        <a:pt x="2120" y="574"/>
                      </a:lnTo>
                      <a:lnTo>
                        <a:pt x="2074" y="536"/>
                      </a:lnTo>
                      <a:lnTo>
                        <a:pt x="2026" y="500"/>
                      </a:lnTo>
                      <a:lnTo>
                        <a:pt x="1978" y="464"/>
                      </a:lnTo>
                      <a:lnTo>
                        <a:pt x="1928" y="428"/>
                      </a:lnTo>
                      <a:lnTo>
                        <a:pt x="1880" y="396"/>
                      </a:lnTo>
                      <a:lnTo>
                        <a:pt x="1828" y="364"/>
                      </a:lnTo>
                      <a:lnTo>
                        <a:pt x="1778" y="332"/>
                      </a:lnTo>
                      <a:lnTo>
                        <a:pt x="1726" y="302"/>
                      </a:lnTo>
                      <a:lnTo>
                        <a:pt x="1672" y="274"/>
                      </a:lnTo>
                      <a:lnTo>
                        <a:pt x="1620" y="248"/>
                      </a:lnTo>
                      <a:lnTo>
                        <a:pt x="1566" y="222"/>
                      </a:lnTo>
                      <a:lnTo>
                        <a:pt x="1510" y="196"/>
                      </a:lnTo>
                      <a:lnTo>
                        <a:pt x="1456" y="174"/>
                      </a:lnTo>
                      <a:lnTo>
                        <a:pt x="1400" y="152"/>
                      </a:lnTo>
                      <a:lnTo>
                        <a:pt x="1344" y="132"/>
                      </a:lnTo>
                      <a:lnTo>
                        <a:pt x="1286" y="112"/>
                      </a:lnTo>
                      <a:lnTo>
                        <a:pt x="1228" y="94"/>
                      </a:lnTo>
                      <a:lnTo>
                        <a:pt x="1170" y="78"/>
                      </a:lnTo>
                      <a:lnTo>
                        <a:pt x="1112" y="64"/>
                      </a:lnTo>
                      <a:lnTo>
                        <a:pt x="1052" y="50"/>
                      </a:lnTo>
                      <a:lnTo>
                        <a:pt x="994" y="38"/>
                      </a:lnTo>
                      <a:lnTo>
                        <a:pt x="934" y="28"/>
                      </a:lnTo>
                      <a:lnTo>
                        <a:pt x="872" y="20"/>
                      </a:lnTo>
                      <a:lnTo>
                        <a:pt x="812" y="12"/>
                      </a:lnTo>
                      <a:lnTo>
                        <a:pt x="750" y="8"/>
                      </a:lnTo>
                      <a:lnTo>
                        <a:pt x="688" y="2"/>
                      </a:lnTo>
                      <a:lnTo>
                        <a:pt x="626" y="0"/>
                      </a:lnTo>
                      <a:lnTo>
                        <a:pt x="564" y="0"/>
                      </a:lnTo>
                      <a:lnTo>
                        <a:pt x="564" y="0"/>
                      </a:lnTo>
                      <a:close/>
                    </a:path>
                  </a:pathLst>
                </a:custGeom>
                <a:gradFill flip="none" rotWithShape="1">
                  <a:gsLst>
                    <a:gs pos="46000">
                      <a:schemeClr val="accent4">
                        <a:lumMod val="20000"/>
                        <a:lumOff val="80000"/>
                      </a:schemeClr>
                    </a:gs>
                    <a:gs pos="100000">
                      <a:schemeClr val="accent4">
                        <a:lumMod val="60000"/>
                        <a:lumOff val="40000"/>
                      </a:schemeClr>
                    </a:gs>
                  </a:gsLst>
                  <a:lin ang="66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1" name="Freeform 7">
                  <a:extLst>
                    <a:ext uri="{FF2B5EF4-FFF2-40B4-BE49-F238E27FC236}">
                      <a16:creationId xmlns:a16="http://schemas.microsoft.com/office/drawing/2014/main" id="{65033B7F-EDD3-4BDD-84A4-CCA6C97EA806}"/>
                    </a:ext>
                  </a:extLst>
                </p:cNvPr>
                <p:cNvSpPr>
                  <a:spLocks/>
                </p:cNvSpPr>
                <p:nvPr/>
              </p:nvSpPr>
              <p:spPr bwMode="auto">
                <a:xfrm>
                  <a:off x="4787" y="2516"/>
                  <a:ext cx="972" cy="1376"/>
                </a:xfrm>
                <a:custGeom>
                  <a:avLst/>
                  <a:gdLst>
                    <a:gd name="T0" fmla="*/ 0 w 972"/>
                    <a:gd name="T1" fmla="*/ 1376 h 1376"/>
                    <a:gd name="T2" fmla="*/ 0 w 972"/>
                    <a:gd name="T3" fmla="*/ 1376 h 1376"/>
                    <a:gd name="T4" fmla="*/ 88 w 972"/>
                    <a:gd name="T5" fmla="*/ 1326 h 1376"/>
                    <a:gd name="T6" fmla="*/ 168 w 972"/>
                    <a:gd name="T7" fmla="*/ 1276 h 1376"/>
                    <a:gd name="T8" fmla="*/ 240 w 972"/>
                    <a:gd name="T9" fmla="*/ 1226 h 1376"/>
                    <a:gd name="T10" fmla="*/ 306 w 972"/>
                    <a:gd name="T11" fmla="*/ 1178 h 1376"/>
                    <a:gd name="T12" fmla="*/ 362 w 972"/>
                    <a:gd name="T13" fmla="*/ 1130 h 1376"/>
                    <a:gd name="T14" fmla="*/ 414 w 972"/>
                    <a:gd name="T15" fmla="*/ 1082 h 1376"/>
                    <a:gd name="T16" fmla="*/ 458 w 972"/>
                    <a:gd name="T17" fmla="*/ 1036 h 1376"/>
                    <a:gd name="T18" fmla="*/ 496 w 972"/>
                    <a:gd name="T19" fmla="*/ 990 h 1376"/>
                    <a:gd name="T20" fmla="*/ 528 w 972"/>
                    <a:gd name="T21" fmla="*/ 944 h 1376"/>
                    <a:gd name="T22" fmla="*/ 554 w 972"/>
                    <a:gd name="T23" fmla="*/ 900 h 1376"/>
                    <a:gd name="T24" fmla="*/ 576 w 972"/>
                    <a:gd name="T25" fmla="*/ 856 h 1376"/>
                    <a:gd name="T26" fmla="*/ 594 w 972"/>
                    <a:gd name="T27" fmla="*/ 814 h 1376"/>
                    <a:gd name="T28" fmla="*/ 606 w 972"/>
                    <a:gd name="T29" fmla="*/ 774 h 1376"/>
                    <a:gd name="T30" fmla="*/ 616 w 972"/>
                    <a:gd name="T31" fmla="*/ 734 h 1376"/>
                    <a:gd name="T32" fmla="*/ 622 w 972"/>
                    <a:gd name="T33" fmla="*/ 696 h 1376"/>
                    <a:gd name="T34" fmla="*/ 624 w 972"/>
                    <a:gd name="T35" fmla="*/ 660 h 1376"/>
                    <a:gd name="T36" fmla="*/ 622 w 972"/>
                    <a:gd name="T37" fmla="*/ 626 h 1376"/>
                    <a:gd name="T38" fmla="*/ 620 w 972"/>
                    <a:gd name="T39" fmla="*/ 592 h 1376"/>
                    <a:gd name="T40" fmla="*/ 614 w 972"/>
                    <a:gd name="T41" fmla="*/ 560 h 1376"/>
                    <a:gd name="T42" fmla="*/ 606 w 972"/>
                    <a:gd name="T43" fmla="*/ 530 h 1376"/>
                    <a:gd name="T44" fmla="*/ 598 w 972"/>
                    <a:gd name="T45" fmla="*/ 504 h 1376"/>
                    <a:gd name="T46" fmla="*/ 588 w 972"/>
                    <a:gd name="T47" fmla="*/ 478 h 1376"/>
                    <a:gd name="T48" fmla="*/ 576 w 972"/>
                    <a:gd name="T49" fmla="*/ 454 h 1376"/>
                    <a:gd name="T50" fmla="*/ 566 w 972"/>
                    <a:gd name="T51" fmla="*/ 432 h 1376"/>
                    <a:gd name="T52" fmla="*/ 544 w 972"/>
                    <a:gd name="T53" fmla="*/ 396 h 1376"/>
                    <a:gd name="T54" fmla="*/ 524 w 972"/>
                    <a:gd name="T55" fmla="*/ 368 h 1376"/>
                    <a:gd name="T56" fmla="*/ 506 w 972"/>
                    <a:gd name="T57" fmla="*/ 346 h 1376"/>
                    <a:gd name="T58" fmla="*/ 970 w 972"/>
                    <a:gd name="T59" fmla="*/ 0 h 1376"/>
                    <a:gd name="T60" fmla="*/ 970 w 972"/>
                    <a:gd name="T61" fmla="*/ 0 h 1376"/>
                    <a:gd name="T62" fmla="*/ 972 w 972"/>
                    <a:gd name="T63" fmla="*/ 38 h 1376"/>
                    <a:gd name="T64" fmla="*/ 970 w 972"/>
                    <a:gd name="T65" fmla="*/ 82 h 1376"/>
                    <a:gd name="T66" fmla="*/ 966 w 972"/>
                    <a:gd name="T67" fmla="*/ 142 h 1376"/>
                    <a:gd name="T68" fmla="*/ 956 w 972"/>
                    <a:gd name="T69" fmla="*/ 214 h 1376"/>
                    <a:gd name="T70" fmla="*/ 948 w 972"/>
                    <a:gd name="T71" fmla="*/ 254 h 1376"/>
                    <a:gd name="T72" fmla="*/ 938 w 972"/>
                    <a:gd name="T73" fmla="*/ 296 h 1376"/>
                    <a:gd name="T74" fmla="*/ 928 w 972"/>
                    <a:gd name="T75" fmla="*/ 342 h 1376"/>
                    <a:gd name="T76" fmla="*/ 914 w 972"/>
                    <a:gd name="T77" fmla="*/ 390 h 1376"/>
                    <a:gd name="T78" fmla="*/ 896 w 972"/>
                    <a:gd name="T79" fmla="*/ 438 h 1376"/>
                    <a:gd name="T80" fmla="*/ 878 w 972"/>
                    <a:gd name="T81" fmla="*/ 490 h 1376"/>
                    <a:gd name="T82" fmla="*/ 854 w 972"/>
                    <a:gd name="T83" fmla="*/ 542 h 1376"/>
                    <a:gd name="T84" fmla="*/ 828 w 972"/>
                    <a:gd name="T85" fmla="*/ 596 h 1376"/>
                    <a:gd name="T86" fmla="*/ 800 w 972"/>
                    <a:gd name="T87" fmla="*/ 652 h 1376"/>
                    <a:gd name="T88" fmla="*/ 766 w 972"/>
                    <a:gd name="T89" fmla="*/ 708 h 1376"/>
                    <a:gd name="T90" fmla="*/ 730 w 972"/>
                    <a:gd name="T91" fmla="*/ 766 h 1376"/>
                    <a:gd name="T92" fmla="*/ 688 w 972"/>
                    <a:gd name="T93" fmla="*/ 822 h 1376"/>
                    <a:gd name="T94" fmla="*/ 642 w 972"/>
                    <a:gd name="T95" fmla="*/ 880 h 1376"/>
                    <a:gd name="T96" fmla="*/ 592 w 972"/>
                    <a:gd name="T97" fmla="*/ 938 h 1376"/>
                    <a:gd name="T98" fmla="*/ 538 w 972"/>
                    <a:gd name="T99" fmla="*/ 996 h 1376"/>
                    <a:gd name="T100" fmla="*/ 478 w 972"/>
                    <a:gd name="T101" fmla="*/ 1052 h 1376"/>
                    <a:gd name="T102" fmla="*/ 412 w 972"/>
                    <a:gd name="T103" fmla="*/ 1110 h 1376"/>
                    <a:gd name="T104" fmla="*/ 342 w 972"/>
                    <a:gd name="T105" fmla="*/ 1166 h 1376"/>
                    <a:gd name="T106" fmla="*/ 266 w 972"/>
                    <a:gd name="T107" fmla="*/ 1220 h 1376"/>
                    <a:gd name="T108" fmla="*/ 184 w 972"/>
                    <a:gd name="T109" fmla="*/ 1274 h 1376"/>
                    <a:gd name="T110" fmla="*/ 94 w 972"/>
                    <a:gd name="T111" fmla="*/ 1326 h 1376"/>
                    <a:gd name="T112" fmla="*/ 0 w 972"/>
                    <a:gd name="T113" fmla="*/ 1376 h 1376"/>
                    <a:gd name="T114" fmla="*/ 0 w 972"/>
                    <a:gd name="T115" fmla="*/ 137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2" h="1376">
                      <a:moveTo>
                        <a:pt x="0" y="1376"/>
                      </a:moveTo>
                      <a:lnTo>
                        <a:pt x="0" y="1376"/>
                      </a:lnTo>
                      <a:lnTo>
                        <a:pt x="88" y="1326"/>
                      </a:lnTo>
                      <a:lnTo>
                        <a:pt x="168" y="1276"/>
                      </a:lnTo>
                      <a:lnTo>
                        <a:pt x="240" y="1226"/>
                      </a:lnTo>
                      <a:lnTo>
                        <a:pt x="306" y="1178"/>
                      </a:lnTo>
                      <a:lnTo>
                        <a:pt x="362" y="1130"/>
                      </a:lnTo>
                      <a:lnTo>
                        <a:pt x="414" y="1082"/>
                      </a:lnTo>
                      <a:lnTo>
                        <a:pt x="458" y="1036"/>
                      </a:lnTo>
                      <a:lnTo>
                        <a:pt x="496" y="990"/>
                      </a:lnTo>
                      <a:lnTo>
                        <a:pt x="528" y="944"/>
                      </a:lnTo>
                      <a:lnTo>
                        <a:pt x="554" y="900"/>
                      </a:lnTo>
                      <a:lnTo>
                        <a:pt x="576" y="856"/>
                      </a:lnTo>
                      <a:lnTo>
                        <a:pt x="594" y="814"/>
                      </a:lnTo>
                      <a:lnTo>
                        <a:pt x="606" y="774"/>
                      </a:lnTo>
                      <a:lnTo>
                        <a:pt x="616" y="734"/>
                      </a:lnTo>
                      <a:lnTo>
                        <a:pt x="622" y="696"/>
                      </a:lnTo>
                      <a:lnTo>
                        <a:pt x="624" y="660"/>
                      </a:lnTo>
                      <a:lnTo>
                        <a:pt x="622" y="626"/>
                      </a:lnTo>
                      <a:lnTo>
                        <a:pt x="620" y="592"/>
                      </a:lnTo>
                      <a:lnTo>
                        <a:pt x="614" y="560"/>
                      </a:lnTo>
                      <a:lnTo>
                        <a:pt x="606" y="530"/>
                      </a:lnTo>
                      <a:lnTo>
                        <a:pt x="598" y="504"/>
                      </a:lnTo>
                      <a:lnTo>
                        <a:pt x="588" y="478"/>
                      </a:lnTo>
                      <a:lnTo>
                        <a:pt x="576" y="454"/>
                      </a:lnTo>
                      <a:lnTo>
                        <a:pt x="566" y="432"/>
                      </a:lnTo>
                      <a:lnTo>
                        <a:pt x="544" y="396"/>
                      </a:lnTo>
                      <a:lnTo>
                        <a:pt x="524" y="368"/>
                      </a:lnTo>
                      <a:lnTo>
                        <a:pt x="506" y="346"/>
                      </a:lnTo>
                      <a:lnTo>
                        <a:pt x="970" y="0"/>
                      </a:lnTo>
                      <a:lnTo>
                        <a:pt x="970" y="0"/>
                      </a:lnTo>
                      <a:lnTo>
                        <a:pt x="972" y="38"/>
                      </a:lnTo>
                      <a:lnTo>
                        <a:pt x="970" y="82"/>
                      </a:lnTo>
                      <a:lnTo>
                        <a:pt x="966" y="142"/>
                      </a:lnTo>
                      <a:lnTo>
                        <a:pt x="956" y="214"/>
                      </a:lnTo>
                      <a:lnTo>
                        <a:pt x="948" y="254"/>
                      </a:lnTo>
                      <a:lnTo>
                        <a:pt x="938" y="296"/>
                      </a:lnTo>
                      <a:lnTo>
                        <a:pt x="928" y="342"/>
                      </a:lnTo>
                      <a:lnTo>
                        <a:pt x="914" y="390"/>
                      </a:lnTo>
                      <a:lnTo>
                        <a:pt x="896" y="438"/>
                      </a:lnTo>
                      <a:lnTo>
                        <a:pt x="878" y="490"/>
                      </a:lnTo>
                      <a:lnTo>
                        <a:pt x="854" y="542"/>
                      </a:lnTo>
                      <a:lnTo>
                        <a:pt x="828" y="596"/>
                      </a:lnTo>
                      <a:lnTo>
                        <a:pt x="800" y="652"/>
                      </a:lnTo>
                      <a:lnTo>
                        <a:pt x="766" y="708"/>
                      </a:lnTo>
                      <a:lnTo>
                        <a:pt x="730" y="766"/>
                      </a:lnTo>
                      <a:lnTo>
                        <a:pt x="688" y="822"/>
                      </a:lnTo>
                      <a:lnTo>
                        <a:pt x="642" y="880"/>
                      </a:lnTo>
                      <a:lnTo>
                        <a:pt x="592" y="938"/>
                      </a:lnTo>
                      <a:lnTo>
                        <a:pt x="538" y="996"/>
                      </a:lnTo>
                      <a:lnTo>
                        <a:pt x="478" y="1052"/>
                      </a:lnTo>
                      <a:lnTo>
                        <a:pt x="412" y="1110"/>
                      </a:lnTo>
                      <a:lnTo>
                        <a:pt x="342" y="1166"/>
                      </a:lnTo>
                      <a:lnTo>
                        <a:pt x="266" y="1220"/>
                      </a:lnTo>
                      <a:lnTo>
                        <a:pt x="184" y="1274"/>
                      </a:lnTo>
                      <a:lnTo>
                        <a:pt x="94" y="1326"/>
                      </a:lnTo>
                      <a:lnTo>
                        <a:pt x="0" y="1376"/>
                      </a:lnTo>
                      <a:lnTo>
                        <a:pt x="0" y="1376"/>
                      </a:lnTo>
                      <a:close/>
                    </a:path>
                  </a:pathLst>
                </a:custGeom>
                <a:gradFill flip="none" rotWithShape="1">
                  <a:gsLst>
                    <a:gs pos="0">
                      <a:schemeClr val="accent4"/>
                    </a:gs>
                    <a:gs pos="100000">
                      <a:schemeClr val="accent4">
                        <a:lumMod val="23000"/>
                        <a:lumOff val="77000"/>
                      </a:schemeClr>
                    </a:gs>
                  </a:gsLst>
                  <a:lin ang="120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2" name="Freeform 8">
                  <a:extLst>
                    <a:ext uri="{FF2B5EF4-FFF2-40B4-BE49-F238E27FC236}">
                      <a16:creationId xmlns:a16="http://schemas.microsoft.com/office/drawing/2014/main" id="{5361ADA1-1A4F-4604-87F3-038377C623D7}"/>
                    </a:ext>
                  </a:extLst>
                </p:cNvPr>
                <p:cNvSpPr>
                  <a:spLocks/>
                </p:cNvSpPr>
                <p:nvPr/>
              </p:nvSpPr>
              <p:spPr bwMode="auto">
                <a:xfrm>
                  <a:off x="4481" y="2362"/>
                  <a:ext cx="2" cy="6"/>
                </a:xfrm>
                <a:custGeom>
                  <a:avLst/>
                  <a:gdLst>
                    <a:gd name="T0" fmla="*/ 2 w 2"/>
                    <a:gd name="T1" fmla="*/ 6 h 6"/>
                    <a:gd name="T2" fmla="*/ 0 w 2"/>
                    <a:gd name="T3" fmla="*/ 6 h 6"/>
                    <a:gd name="T4" fmla="*/ 0 w 2"/>
                    <a:gd name="T5" fmla="*/ 0 h 6"/>
                    <a:gd name="T6" fmla="*/ 2 w 2"/>
                    <a:gd name="T7" fmla="*/ 6 h 6"/>
                  </a:gdLst>
                  <a:ahLst/>
                  <a:cxnLst>
                    <a:cxn ang="0">
                      <a:pos x="T0" y="T1"/>
                    </a:cxn>
                    <a:cxn ang="0">
                      <a:pos x="T2" y="T3"/>
                    </a:cxn>
                    <a:cxn ang="0">
                      <a:pos x="T4" y="T5"/>
                    </a:cxn>
                    <a:cxn ang="0">
                      <a:pos x="T6" y="T7"/>
                    </a:cxn>
                  </a:cxnLst>
                  <a:rect l="0" t="0" r="r" b="b"/>
                  <a:pathLst>
                    <a:path w="2" h="6">
                      <a:moveTo>
                        <a:pt x="2" y="6"/>
                      </a:moveTo>
                      <a:lnTo>
                        <a:pt x="0" y="6"/>
                      </a:lnTo>
                      <a:lnTo>
                        <a:pt x="0" y="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3" name="Freeform 9">
                  <a:extLst>
                    <a:ext uri="{FF2B5EF4-FFF2-40B4-BE49-F238E27FC236}">
                      <a16:creationId xmlns:a16="http://schemas.microsoft.com/office/drawing/2014/main" id="{449EAECC-7802-46A2-8EB6-B1E14D05861E}"/>
                    </a:ext>
                  </a:extLst>
                </p:cNvPr>
                <p:cNvSpPr>
                  <a:spLocks/>
                </p:cNvSpPr>
                <p:nvPr/>
              </p:nvSpPr>
              <p:spPr bwMode="auto">
                <a:xfrm>
                  <a:off x="4285" y="68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8F1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 name="Rectangle 10">
                  <a:extLst>
                    <a:ext uri="{FF2B5EF4-FFF2-40B4-BE49-F238E27FC236}">
                      <a16:creationId xmlns:a16="http://schemas.microsoft.com/office/drawing/2014/main" id="{55FB1668-8470-4351-AAE5-73A247F9B118}"/>
                    </a:ext>
                  </a:extLst>
                </p:cNvPr>
                <p:cNvSpPr>
                  <a:spLocks noChangeArrowheads="1"/>
                </p:cNvSpPr>
                <p:nvPr/>
              </p:nvSpPr>
              <p:spPr bwMode="auto">
                <a:xfrm>
                  <a:off x="4421" y="572"/>
                  <a:ext cx="1" cy="1"/>
                </a:xfrm>
                <a:prstGeom prst="rect">
                  <a:avLst/>
                </a:prstGeom>
                <a:solidFill>
                  <a:srgbClr val="8F19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 name="Freeform 11">
                  <a:extLst>
                    <a:ext uri="{FF2B5EF4-FFF2-40B4-BE49-F238E27FC236}">
                      <a16:creationId xmlns:a16="http://schemas.microsoft.com/office/drawing/2014/main" id="{3663264B-A231-4C1C-9E3B-36D0426C71FD}"/>
                    </a:ext>
                  </a:extLst>
                </p:cNvPr>
                <p:cNvSpPr>
                  <a:spLocks/>
                </p:cNvSpPr>
                <p:nvPr/>
              </p:nvSpPr>
              <p:spPr bwMode="auto">
                <a:xfrm>
                  <a:off x="3971" y="124"/>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8F1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17" name="TextBox 16">
                <a:extLst>
                  <a:ext uri="{FF2B5EF4-FFF2-40B4-BE49-F238E27FC236}">
                    <a16:creationId xmlns:a16="http://schemas.microsoft.com/office/drawing/2014/main" id="{F06F8DF5-D36C-4697-95F4-2D9C88933CED}"/>
                  </a:ext>
                </a:extLst>
              </p:cNvPr>
              <p:cNvSpPr txBox="1"/>
              <p:nvPr/>
            </p:nvSpPr>
            <p:spPr>
              <a:xfrm rot="21302644">
                <a:off x="1790496" y="1330087"/>
                <a:ext cx="2173556" cy="165417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Anything</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else?</a:t>
                </a:r>
              </a:p>
            </p:txBody>
          </p:sp>
        </p:grpSp>
      </p:grpSp>
    </p:spTree>
    <p:extLst>
      <p:ext uri="{BB962C8B-B14F-4D97-AF65-F5344CB8AC3E}">
        <p14:creationId xmlns:p14="http://schemas.microsoft.com/office/powerpoint/2010/main" val="77379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04950"/>
            <a:ext cx="7632848" cy="3227040"/>
          </a:xfrm>
        </p:spPr>
        <p:txBody>
          <a:bodyPr/>
          <a:lstStyle/>
          <a:p>
            <a:r>
              <a:rPr lang="en-CA" dirty="0" smtClean="0"/>
              <a:t>Hazards </a:t>
            </a:r>
            <a:r>
              <a:rPr lang="en-CA" dirty="0"/>
              <a:t>are: </a:t>
            </a:r>
          </a:p>
          <a:p>
            <a:pPr lvl="1"/>
            <a:r>
              <a:rPr lang="en-CA" dirty="0">
                <a:solidFill>
                  <a:srgbClr val="36424A"/>
                </a:solidFill>
              </a:rPr>
              <a:t>a situation, condition or thing that may be dangerous to health and </a:t>
            </a:r>
            <a:r>
              <a:rPr lang="en-CA" dirty="0" smtClean="0">
                <a:solidFill>
                  <a:srgbClr val="36424A"/>
                </a:solidFill>
              </a:rPr>
              <a:t>safety.</a:t>
            </a:r>
            <a:endParaRPr lang="en-CA" dirty="0">
              <a:solidFill>
                <a:srgbClr val="36424A"/>
              </a:solidFill>
            </a:endParaRPr>
          </a:p>
          <a:p>
            <a:pPr lvl="1"/>
            <a:r>
              <a:rPr lang="en-CA" dirty="0"/>
              <a:t>not always obvious; some can injure or make you ill right away, some may take time to realize </a:t>
            </a:r>
            <a:r>
              <a:rPr lang="en-CA" dirty="0" smtClean="0"/>
              <a:t>effects.</a:t>
            </a:r>
            <a:endParaRPr lang="en-CA" dirty="0"/>
          </a:p>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smtClean="0"/>
              <a:t>Safety tip: know the hazards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30</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728" y="393388"/>
            <a:ext cx="648072" cy="566277"/>
          </a:xfrm>
          <a:prstGeom prst="rect">
            <a:avLst/>
          </a:prstGeom>
        </p:spPr>
      </p:pic>
    </p:spTree>
    <p:extLst>
      <p:ext uri="{BB962C8B-B14F-4D97-AF65-F5344CB8AC3E}">
        <p14:creationId xmlns:p14="http://schemas.microsoft.com/office/powerpoint/2010/main" val="2308121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A2281A5-0AAD-5C43-9874-F8F3A9F5B29A}" type="slidenum">
              <a:rPr lang="en-US" smtClean="0"/>
              <a:pPr/>
              <a:t>31</a:t>
            </a:fld>
            <a:endParaRPr lang="en-US"/>
          </a:p>
        </p:txBody>
      </p:sp>
      <p:sp>
        <p:nvSpPr>
          <p:cNvPr id="5" name="Title 2"/>
          <p:cNvSpPr txBox="1">
            <a:spLocks/>
          </p:cNvSpPr>
          <p:nvPr/>
        </p:nvSpPr>
        <p:spPr>
          <a:xfrm>
            <a:off x="487219" y="494020"/>
            <a:ext cx="8219256" cy="569218"/>
          </a:xfrm>
          <a:prstGeom prst="rect">
            <a:avLst/>
          </a:prstGeom>
        </p:spPr>
        <p:txBody>
          <a:bodyPr/>
          <a:lst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a:lstStyle>
          <a:p>
            <a:r>
              <a:rPr lang="en-CA" dirty="0" smtClean="0">
                <a:solidFill>
                  <a:schemeClr val="accent5"/>
                </a:solidFill>
              </a:rPr>
              <a:t>Spot the hazard (</a:t>
            </a:r>
            <a:r>
              <a:rPr lang="en-CA" dirty="0">
                <a:solidFill>
                  <a:schemeClr val="accent5"/>
                </a:solidFill>
              </a:rPr>
              <a:t>activity </a:t>
            </a:r>
            <a:r>
              <a:rPr lang="en-CA" dirty="0" smtClean="0">
                <a:solidFill>
                  <a:schemeClr val="accent5"/>
                </a:solidFill>
              </a:rPr>
              <a:t>#2) </a:t>
            </a:r>
            <a:endParaRPr lang="en-US" dirty="0">
              <a:solidFill>
                <a:schemeClr val="accent5"/>
              </a:solidFill>
            </a:endParaRPr>
          </a:p>
          <a:p>
            <a:endParaRPr lang="en-US" dirty="0">
              <a:solidFill>
                <a:schemeClr val="accent5"/>
              </a:solidFill>
            </a:endParaRPr>
          </a:p>
        </p:txBody>
      </p:sp>
      <p:graphicFrame>
        <p:nvGraphicFramePr>
          <p:cNvPr id="6" name="Content Placeholder 3"/>
          <p:cNvGraphicFramePr>
            <a:graphicFrameLocks/>
          </p:cNvGraphicFramePr>
          <p:nvPr>
            <p:extLst/>
          </p:nvPr>
        </p:nvGraphicFramePr>
        <p:xfrm>
          <a:off x="1043608" y="1491630"/>
          <a:ext cx="7056784" cy="3103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467544" y="1131590"/>
            <a:ext cx="813690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8728" y="393388"/>
            <a:ext cx="648072" cy="566277"/>
          </a:xfrm>
          <a:prstGeom prst="rect">
            <a:avLst/>
          </a:prstGeom>
        </p:spPr>
      </p:pic>
    </p:spTree>
    <p:extLst>
      <p:ext uri="{BB962C8B-B14F-4D97-AF65-F5344CB8AC3E}">
        <p14:creationId xmlns:p14="http://schemas.microsoft.com/office/powerpoint/2010/main" val="2476820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6927776" y="1879659"/>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CA" dirty="0" smtClean="0"/>
              <a:t>Physical hazards</a:t>
            </a:r>
            <a:endParaRPr lang="en-US" sz="14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32</a:t>
            </a:fld>
            <a:endParaRPr lang="en-US"/>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728" y="393388"/>
            <a:ext cx="648072" cy="566277"/>
          </a:xfrm>
          <a:prstGeom prst="rect">
            <a:avLst/>
          </a:prstGeom>
        </p:spPr>
      </p:pic>
      <p:sp>
        <p:nvSpPr>
          <p:cNvPr id="24" name="Oval 23"/>
          <p:cNvSpPr/>
          <p:nvPr/>
        </p:nvSpPr>
        <p:spPr>
          <a:xfrm>
            <a:off x="467544" y="1858059"/>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154" y="2199706"/>
            <a:ext cx="1217804" cy="1036513"/>
          </a:xfrm>
          <a:prstGeom prst="rect">
            <a:avLst/>
          </a:prstGeom>
        </p:spPr>
      </p:pic>
      <p:sp>
        <p:nvSpPr>
          <p:cNvPr id="25" name="Oval 24"/>
          <p:cNvSpPr/>
          <p:nvPr/>
        </p:nvSpPr>
        <p:spPr>
          <a:xfrm>
            <a:off x="2613218" y="1880477"/>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2874" y="2252548"/>
            <a:ext cx="1157809" cy="974030"/>
          </a:xfrm>
          <a:prstGeom prst="rect">
            <a:avLst/>
          </a:prstGeom>
        </p:spPr>
      </p:pic>
      <p:sp>
        <p:nvSpPr>
          <p:cNvPr id="26" name="Oval 25"/>
          <p:cNvSpPr/>
          <p:nvPr/>
        </p:nvSpPr>
        <p:spPr>
          <a:xfrm>
            <a:off x="4758893" y="1889300"/>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2236" y="2192739"/>
            <a:ext cx="1068710" cy="109364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6056" y="2199706"/>
            <a:ext cx="1221595" cy="1008112"/>
          </a:xfrm>
          <a:prstGeom prst="rect">
            <a:avLst/>
          </a:prstGeom>
        </p:spPr>
      </p:pic>
    </p:spTree>
    <p:extLst>
      <p:ext uri="{BB962C8B-B14F-4D97-AF65-F5344CB8AC3E}">
        <p14:creationId xmlns:p14="http://schemas.microsoft.com/office/powerpoint/2010/main" val="1803115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Biological hazards</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33</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728" y="393388"/>
            <a:ext cx="648072" cy="566277"/>
          </a:xfrm>
          <a:prstGeom prst="rect">
            <a:avLst/>
          </a:prstGeom>
        </p:spPr>
      </p:pic>
      <p:sp>
        <p:nvSpPr>
          <p:cNvPr id="15" name="Oval 14"/>
          <p:cNvSpPr/>
          <p:nvPr/>
        </p:nvSpPr>
        <p:spPr>
          <a:xfrm>
            <a:off x="467544" y="1648833"/>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1851670"/>
            <a:ext cx="882186" cy="1216944"/>
          </a:xfrm>
          <a:prstGeom prst="rect">
            <a:avLst/>
          </a:prstGeom>
        </p:spPr>
      </p:pic>
      <p:sp>
        <p:nvSpPr>
          <p:cNvPr id="19" name="Oval 18"/>
          <p:cNvSpPr/>
          <p:nvPr/>
        </p:nvSpPr>
        <p:spPr>
          <a:xfrm>
            <a:off x="2551838" y="1674070"/>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6205" y="1858402"/>
            <a:ext cx="1086030" cy="1331680"/>
          </a:xfrm>
          <a:prstGeom prst="rect">
            <a:avLst/>
          </a:prstGeom>
        </p:spPr>
      </p:pic>
      <p:sp>
        <p:nvSpPr>
          <p:cNvPr id="20" name="Oval 19"/>
          <p:cNvSpPr/>
          <p:nvPr/>
        </p:nvSpPr>
        <p:spPr>
          <a:xfrm>
            <a:off x="4739807" y="1674070"/>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7366" y="1877867"/>
            <a:ext cx="1312215" cy="1312215"/>
          </a:xfrm>
          <a:prstGeom prst="rect">
            <a:avLst/>
          </a:prstGeom>
        </p:spPr>
      </p:pic>
      <p:sp>
        <p:nvSpPr>
          <p:cNvPr id="21" name="Oval 20"/>
          <p:cNvSpPr/>
          <p:nvPr/>
        </p:nvSpPr>
        <p:spPr>
          <a:xfrm>
            <a:off x="6927776" y="1678652"/>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1526" y="2138752"/>
            <a:ext cx="1361741" cy="929862"/>
          </a:xfrm>
          <a:prstGeom prst="rect">
            <a:avLst/>
          </a:prstGeom>
        </p:spPr>
      </p:pic>
    </p:spTree>
    <p:extLst>
      <p:ext uri="{BB962C8B-B14F-4D97-AF65-F5344CB8AC3E}">
        <p14:creationId xmlns:p14="http://schemas.microsoft.com/office/powerpoint/2010/main" val="3129507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Chemical</a:t>
            </a:r>
            <a:r>
              <a:rPr lang="en-CA" dirty="0" smtClean="0"/>
              <a:t> hazards </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34</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728" y="393388"/>
            <a:ext cx="648072" cy="566277"/>
          </a:xfrm>
          <a:prstGeom prst="rect">
            <a:avLst/>
          </a:prstGeom>
        </p:spPr>
      </p:pic>
      <p:sp>
        <p:nvSpPr>
          <p:cNvPr id="14" name="Oval 13"/>
          <p:cNvSpPr/>
          <p:nvPr/>
        </p:nvSpPr>
        <p:spPr>
          <a:xfrm>
            <a:off x="467544" y="1711846"/>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28291" y="1737150"/>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788024" y="1737150"/>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927776" y="1737150"/>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067694"/>
            <a:ext cx="1016090" cy="1113375"/>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1982124"/>
            <a:ext cx="1202042" cy="118601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1982124"/>
            <a:ext cx="1183580" cy="118358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7041" y="2624381"/>
            <a:ext cx="214556" cy="211084"/>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36662" y="2108034"/>
            <a:ext cx="676664" cy="897378"/>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6190" y="2182712"/>
            <a:ext cx="649640" cy="822700"/>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89890" y="2624381"/>
            <a:ext cx="239739" cy="214136"/>
          </a:xfrm>
          <a:prstGeom prst="rect">
            <a:avLst/>
          </a:prstGeom>
        </p:spPr>
      </p:pic>
    </p:spTree>
    <p:extLst>
      <p:ext uri="{BB962C8B-B14F-4D97-AF65-F5344CB8AC3E}">
        <p14:creationId xmlns:p14="http://schemas.microsoft.com/office/powerpoint/2010/main" val="3616335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Psychosocial hazards</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35</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728" y="393388"/>
            <a:ext cx="648072" cy="566277"/>
          </a:xfrm>
          <a:prstGeom prst="rect">
            <a:avLst/>
          </a:prstGeom>
        </p:spPr>
      </p:pic>
      <p:sp>
        <p:nvSpPr>
          <p:cNvPr id="10" name="Oval 9"/>
          <p:cNvSpPr/>
          <p:nvPr/>
        </p:nvSpPr>
        <p:spPr>
          <a:xfrm>
            <a:off x="6927776" y="1864246"/>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788024" y="1864246"/>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627784" y="1864246"/>
            <a:ext cx="1759024" cy="17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67544" y="1864246"/>
            <a:ext cx="1759024" cy="171980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2251212"/>
            <a:ext cx="1233229" cy="945875"/>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2067694"/>
            <a:ext cx="1222843" cy="1313265"/>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3808" y="2106677"/>
            <a:ext cx="1358938" cy="127428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0072" y="2167681"/>
            <a:ext cx="1114494" cy="1152274"/>
          </a:xfrm>
          <a:prstGeom prst="rect">
            <a:avLst/>
          </a:prstGeom>
        </p:spPr>
      </p:pic>
    </p:spTree>
    <p:extLst>
      <p:ext uri="{BB962C8B-B14F-4D97-AF65-F5344CB8AC3E}">
        <p14:creationId xmlns:p14="http://schemas.microsoft.com/office/powerpoint/2010/main" val="3176817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Hazard controls</a:t>
            </a:r>
            <a:endParaRPr lang="en-US" dirty="0">
              <a:solidFill>
                <a:srgbClr val="00AAD2"/>
              </a:solidFill>
            </a:endParaRPr>
          </a:p>
        </p:txBody>
      </p:sp>
      <p:sp>
        <p:nvSpPr>
          <p:cNvPr id="4" name="Slide Number Placeholder 3"/>
          <p:cNvSpPr>
            <a:spLocks noGrp="1"/>
          </p:cNvSpPr>
          <p:nvPr>
            <p:ph type="sldNum" sz="quarter" idx="4"/>
          </p:nvPr>
        </p:nvSpPr>
        <p:spPr/>
        <p:txBody>
          <a:bodyPr/>
          <a:lstStyle/>
          <a:p>
            <a:fld id="{3A2281A5-0AAD-5C43-9874-F8F3A9F5B29A}" type="slidenum">
              <a:rPr lang="en-US" smtClean="0"/>
              <a:pPr/>
              <a:t>36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728" y="417993"/>
            <a:ext cx="648072" cy="566277"/>
          </a:xfrm>
          <a:prstGeom prst="rect">
            <a:avLst/>
          </a:prstGeom>
        </p:spPr>
      </p:pic>
      <p:sp>
        <p:nvSpPr>
          <p:cNvPr id="2" name="Rectangle 1"/>
          <p:cNvSpPr/>
          <p:nvPr/>
        </p:nvSpPr>
        <p:spPr>
          <a:xfrm>
            <a:off x="1117659" y="2282808"/>
            <a:ext cx="1512168" cy="158417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30208" y="2282808"/>
            <a:ext cx="1512168" cy="158417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42757" y="2281246"/>
            <a:ext cx="1512168" cy="158417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555306" y="2281246"/>
            <a:ext cx="1512168" cy="158417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585743" y="1993246"/>
            <a:ext cx="576000" cy="576000"/>
          </a:xfrm>
          <a:prstGeom prst="ellipse">
            <a:avLst/>
          </a:prstGeom>
          <a:solidFill>
            <a:schemeClr val="tx2">
              <a:lumMod val="40000"/>
              <a:lumOff val="60000"/>
            </a:schemeClr>
          </a:solidFill>
          <a:ln>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0" rIns="72000" bIns="0" rtlCol="0" anchor="b" anchorCtr="0"/>
          <a:lstStyle/>
          <a:p>
            <a:pPr algn="ctr"/>
            <a:r>
              <a:rPr lang="en-US" sz="20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ea typeface="Segoe UI Symbol" panose="020B0502040204020203"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8" name="Oval 17"/>
          <p:cNvSpPr/>
          <p:nvPr/>
        </p:nvSpPr>
        <p:spPr>
          <a:xfrm>
            <a:off x="3398292" y="1993246"/>
            <a:ext cx="576000" cy="576000"/>
          </a:xfrm>
          <a:prstGeom prst="ellipse">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 tIns="0" rIns="0" bIns="0" rtlCol="0" anchor="b" anchorCtr="0"/>
          <a:lstStyle/>
          <a:p>
            <a:pPr algn="ctr"/>
            <a:r>
              <a:rPr lang="en-US" sz="1000" b="1"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ea typeface="Segoe UI Symbol" panose="020B0502040204020203" pitchFamily="34" charset="0"/>
                <a:cs typeface="Arial" panose="020B0604020202020204" pitchFamily="34" charset="0"/>
              </a:rPr>
              <a:t>1</a:t>
            </a:r>
            <a:r>
              <a:rPr lang="en-US" sz="1100" b="1" baseline="30000" dirty="0" smtClean="0">
                <a:latin typeface="Arial" panose="020B0604020202020204" pitchFamily="34" charset="0"/>
                <a:ea typeface="Segoe UI Symbol" panose="020B0502040204020203" pitchFamily="34" charset="0"/>
                <a:cs typeface="Arial" panose="020B0604020202020204" pitchFamily="34" charset="0"/>
              </a:rPr>
              <a:t>st</a:t>
            </a:r>
            <a:endParaRPr lang="en-US" sz="1100" b="1" dirty="0" smtClean="0">
              <a:latin typeface="Arial" panose="020B0604020202020204" pitchFamily="34" charset="0"/>
              <a:ea typeface="Segoe UI Symbol" panose="020B0502040204020203" pitchFamily="34" charset="0"/>
              <a:cs typeface="Arial" panose="020B0604020202020204" pitchFamily="34" charset="0"/>
            </a:endParaRPr>
          </a:p>
          <a:p>
            <a:pPr algn="ctr"/>
            <a:r>
              <a:rPr lang="en-CA" sz="900" b="1" dirty="0" smtClean="0">
                <a:latin typeface="Arial" panose="020B0604020202020204" pitchFamily="34" charset="0"/>
                <a:ea typeface="Segoe UI Symbol" panose="020B0502040204020203" pitchFamily="34" charset="0"/>
                <a:cs typeface="Arial" panose="020B0604020202020204" pitchFamily="34" charset="0"/>
              </a:rPr>
              <a:t>choice</a:t>
            </a:r>
            <a:endParaRPr lang="en-US" sz="900" b="1" dirty="0">
              <a:latin typeface="Arial" panose="020B0604020202020204" pitchFamily="34" charset="0"/>
              <a:cs typeface="Arial" panose="020B0604020202020204" pitchFamily="34" charset="0"/>
            </a:endParaRPr>
          </a:p>
        </p:txBody>
      </p:sp>
      <p:sp>
        <p:nvSpPr>
          <p:cNvPr id="19" name="Oval 18"/>
          <p:cNvSpPr/>
          <p:nvPr/>
        </p:nvSpPr>
        <p:spPr>
          <a:xfrm>
            <a:off x="5210841" y="1993246"/>
            <a:ext cx="576000" cy="576000"/>
          </a:xfrm>
          <a:prstGeom prst="ellipse">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 tIns="0" rIns="0" bIns="0" rtlCol="0" anchor="b" anchorCtr="0"/>
          <a:lstStyle/>
          <a:p>
            <a:pPr algn="ctr"/>
            <a:r>
              <a:rPr lang="en-US" sz="10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ea typeface="Segoe UI Symbol" panose="020B0502040204020203" pitchFamily="34" charset="0"/>
                <a:cs typeface="Arial" panose="020B0604020202020204" pitchFamily="34" charset="0"/>
              </a:rPr>
              <a:t>2</a:t>
            </a:r>
            <a:r>
              <a:rPr lang="en-US" sz="1100" b="1" baseline="30000" dirty="0" smtClean="0">
                <a:latin typeface="Arial" panose="020B0604020202020204" pitchFamily="34" charset="0"/>
                <a:ea typeface="Segoe UI Symbol" panose="020B0502040204020203" pitchFamily="34" charset="0"/>
                <a:cs typeface="Arial" panose="020B0604020202020204" pitchFamily="34" charset="0"/>
              </a:rPr>
              <a:t>nd</a:t>
            </a:r>
            <a:endParaRPr lang="en-US" sz="1100" b="1" dirty="0" smtClean="0">
              <a:latin typeface="Arial" panose="020B0604020202020204" pitchFamily="34" charset="0"/>
              <a:ea typeface="Segoe UI Symbol" panose="020B0502040204020203" pitchFamily="34" charset="0"/>
              <a:cs typeface="Arial" panose="020B0604020202020204" pitchFamily="34" charset="0"/>
            </a:endParaRPr>
          </a:p>
          <a:p>
            <a:pPr algn="ctr"/>
            <a:r>
              <a:rPr lang="en-CA" sz="900" b="1" dirty="0" smtClean="0">
                <a:latin typeface="Arial" panose="020B0604020202020204" pitchFamily="34" charset="0"/>
                <a:ea typeface="Segoe UI Symbol" panose="020B0502040204020203" pitchFamily="34" charset="0"/>
                <a:cs typeface="Arial" panose="020B0604020202020204" pitchFamily="34" charset="0"/>
              </a:rPr>
              <a:t>choice</a:t>
            </a:r>
            <a:endParaRPr lang="en-US" sz="900" b="1" dirty="0">
              <a:latin typeface="Arial" panose="020B0604020202020204" pitchFamily="34" charset="0"/>
              <a:cs typeface="Arial" panose="020B0604020202020204" pitchFamily="34" charset="0"/>
            </a:endParaRPr>
          </a:p>
        </p:txBody>
      </p:sp>
      <p:sp>
        <p:nvSpPr>
          <p:cNvPr id="20" name="Oval 19"/>
          <p:cNvSpPr/>
          <p:nvPr/>
        </p:nvSpPr>
        <p:spPr>
          <a:xfrm>
            <a:off x="7023390" y="1993246"/>
            <a:ext cx="576000" cy="576000"/>
          </a:xfrm>
          <a:prstGeom prst="ellipse">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 tIns="0" rIns="0" bIns="0" rtlCol="0" anchor="b" anchorCtr="0"/>
          <a:lstStyle/>
          <a:p>
            <a:pPr algn="ctr"/>
            <a:r>
              <a:rPr lang="en-US" sz="1000" b="1"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ea typeface="Segoe UI Symbol" panose="020B0502040204020203" pitchFamily="34" charset="0"/>
                <a:cs typeface="Arial" panose="020B0604020202020204" pitchFamily="34" charset="0"/>
              </a:rPr>
              <a:t>3</a:t>
            </a:r>
            <a:r>
              <a:rPr lang="en-US" sz="1100" b="1" baseline="30000" dirty="0" smtClean="0">
                <a:latin typeface="Arial" panose="020B0604020202020204" pitchFamily="34" charset="0"/>
                <a:ea typeface="Segoe UI Symbol" panose="020B0502040204020203" pitchFamily="34" charset="0"/>
                <a:cs typeface="Arial" panose="020B0604020202020204" pitchFamily="34" charset="0"/>
              </a:rPr>
              <a:t>r</a:t>
            </a:r>
            <a:r>
              <a:rPr lang="en-US" sz="1100" b="1" baseline="30000" dirty="0">
                <a:latin typeface="Arial" panose="020B0604020202020204" pitchFamily="34" charset="0"/>
                <a:ea typeface="Segoe UI Symbol" panose="020B0502040204020203" pitchFamily="34" charset="0"/>
                <a:cs typeface="Arial" panose="020B0604020202020204" pitchFamily="34" charset="0"/>
              </a:rPr>
              <a:t>d</a:t>
            </a:r>
            <a:endParaRPr lang="en-US" sz="1100" b="1" dirty="0" smtClean="0">
              <a:latin typeface="Arial" panose="020B0604020202020204" pitchFamily="34" charset="0"/>
              <a:ea typeface="Segoe UI Symbol" panose="020B0502040204020203" pitchFamily="34" charset="0"/>
              <a:cs typeface="Arial" panose="020B0604020202020204" pitchFamily="34" charset="0"/>
            </a:endParaRPr>
          </a:p>
          <a:p>
            <a:pPr algn="ctr"/>
            <a:r>
              <a:rPr lang="en-CA" sz="900" b="1" dirty="0" smtClean="0">
                <a:latin typeface="Arial" panose="020B0604020202020204" pitchFamily="34" charset="0"/>
                <a:ea typeface="Segoe UI Symbol" panose="020B0502040204020203" pitchFamily="34" charset="0"/>
                <a:cs typeface="Arial" panose="020B0604020202020204" pitchFamily="34" charset="0"/>
              </a:rPr>
              <a:t>choice</a:t>
            </a:r>
            <a:endParaRPr lang="en-US" sz="900" b="1" dirty="0">
              <a:latin typeface="Arial" panose="020B0604020202020204" pitchFamily="34" charset="0"/>
              <a:cs typeface="Arial" panose="020B0604020202020204" pitchFamily="34" charset="0"/>
            </a:endParaRPr>
          </a:p>
        </p:txBody>
      </p:sp>
      <p:sp>
        <p:nvSpPr>
          <p:cNvPr id="5" name="TextBox 4"/>
          <p:cNvSpPr txBox="1"/>
          <p:nvPr/>
        </p:nvSpPr>
        <p:spPr>
          <a:xfrm>
            <a:off x="1263960" y="2961987"/>
            <a:ext cx="1219566" cy="338554"/>
          </a:xfrm>
          <a:prstGeom prst="rect">
            <a:avLst/>
          </a:prstGeom>
          <a:noFill/>
        </p:spPr>
        <p:txBody>
          <a:bodyPr wrap="square" rtlCol="0">
            <a:spAutoFit/>
          </a:bodyPr>
          <a:lstStyle/>
          <a:p>
            <a:pPr algn="ctr"/>
            <a:r>
              <a:rPr lang="en-CA" sz="1600" dirty="0" smtClean="0">
                <a:solidFill>
                  <a:schemeClr val="bg1"/>
                </a:solidFill>
                <a:latin typeface="Arial" panose="020B0604020202020204" pitchFamily="34" charset="0"/>
                <a:cs typeface="Arial" panose="020B0604020202020204" pitchFamily="34" charset="0"/>
              </a:rPr>
              <a:t>Elimination</a:t>
            </a:r>
            <a:endParaRPr lang="en-US" sz="16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3017389" y="2854264"/>
            <a:ext cx="1337805" cy="584775"/>
          </a:xfrm>
          <a:prstGeom prst="rect">
            <a:avLst/>
          </a:prstGeom>
          <a:noFill/>
        </p:spPr>
        <p:txBody>
          <a:bodyPr wrap="square" rtlCol="0">
            <a:spAutoFit/>
          </a:bodyPr>
          <a:lstStyle/>
          <a:p>
            <a:pPr algn="ctr"/>
            <a:r>
              <a:rPr lang="en-CA" sz="1600" dirty="0" smtClean="0">
                <a:solidFill>
                  <a:schemeClr val="bg1"/>
                </a:solidFill>
                <a:latin typeface="Arial" panose="020B0604020202020204" pitchFamily="34" charset="0"/>
                <a:cs typeface="Arial" panose="020B0604020202020204" pitchFamily="34" charset="0"/>
              </a:rPr>
              <a:t>Engineering controls</a:t>
            </a:r>
            <a:endParaRPr lang="en-US" sz="1600" dirty="0">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4763326" y="2854265"/>
            <a:ext cx="1491599" cy="584775"/>
          </a:xfrm>
          <a:prstGeom prst="rect">
            <a:avLst/>
          </a:prstGeom>
          <a:noFill/>
        </p:spPr>
        <p:txBody>
          <a:bodyPr wrap="square" rtlCol="0">
            <a:spAutoFit/>
          </a:bodyPr>
          <a:lstStyle/>
          <a:p>
            <a:pPr algn="ctr"/>
            <a:r>
              <a:rPr lang="en-CA" sz="1600" dirty="0" smtClean="0">
                <a:solidFill>
                  <a:schemeClr val="bg1"/>
                </a:solidFill>
                <a:latin typeface="Arial" panose="020B0604020202020204" pitchFamily="34" charset="0"/>
                <a:cs typeface="Arial" panose="020B0604020202020204" pitchFamily="34" charset="0"/>
              </a:rPr>
              <a:t>Administrative controls</a:t>
            </a:r>
            <a:endParaRPr lang="en-US" sz="1600"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6565590" y="2961987"/>
            <a:ext cx="1491599" cy="338554"/>
          </a:xfrm>
          <a:prstGeom prst="rect">
            <a:avLst/>
          </a:prstGeom>
          <a:noFill/>
        </p:spPr>
        <p:txBody>
          <a:bodyPr wrap="square" rtlCol="0">
            <a:spAutoFit/>
          </a:bodyPr>
          <a:lstStyle/>
          <a:p>
            <a:pPr algn="ctr"/>
            <a:r>
              <a:rPr lang="en-CA" sz="1600" dirty="0" smtClean="0">
                <a:solidFill>
                  <a:schemeClr val="bg1"/>
                </a:solidFill>
                <a:latin typeface="Arial" panose="020B0604020202020204" pitchFamily="34" charset="0"/>
                <a:cs typeface="Arial" panose="020B0604020202020204" pitchFamily="34" charset="0"/>
              </a:rPr>
              <a:t>PPE</a:t>
            </a:r>
            <a:endParaRPr lang="en-US" sz="1600" dirty="0">
              <a:solidFill>
                <a:schemeClr val="bg1"/>
              </a:solidFill>
              <a:latin typeface="Arial" panose="020B0604020202020204" pitchFamily="34" charset="0"/>
              <a:cs typeface="Arial" panose="020B0604020202020204" pitchFamily="34" charset="0"/>
            </a:endParaRPr>
          </a:p>
        </p:txBody>
      </p:sp>
      <p:sp>
        <p:nvSpPr>
          <p:cNvPr id="32" name="Down Arrow 31"/>
          <p:cNvSpPr/>
          <p:nvPr/>
        </p:nvSpPr>
        <p:spPr>
          <a:xfrm rot="5400000">
            <a:off x="4223954" y="-1500090"/>
            <a:ext cx="613651" cy="6137219"/>
          </a:xfrm>
          <a:prstGeom prst="downArrow">
            <a:avLst/>
          </a:prstGeom>
          <a:gradFill>
            <a:gsLst>
              <a:gs pos="100000">
                <a:schemeClr val="accent1"/>
              </a:gs>
              <a:gs pos="79000">
                <a:srgbClr val="146F96">
                  <a:lumMod val="90000"/>
                  <a:lumOff val="10000"/>
                </a:srgbClr>
              </a:gs>
              <a:gs pos="48000">
                <a:srgbClr val="278DB9">
                  <a:lumMod val="86000"/>
                  <a:lumOff val="14000"/>
                </a:srgbClr>
              </a:gs>
              <a:gs pos="14000">
                <a:schemeClr val="accent1">
                  <a:lumMod val="32000"/>
                  <a:lumOff val="6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22125" y="1458687"/>
            <a:ext cx="978547" cy="230832"/>
          </a:xfrm>
          <a:prstGeom prst="rect">
            <a:avLst/>
          </a:prstGeom>
          <a:noFill/>
        </p:spPr>
        <p:txBody>
          <a:bodyPr wrap="square" rtlCol="0">
            <a:spAutoFit/>
          </a:bodyPr>
          <a:lstStyle/>
          <a:p>
            <a:r>
              <a:rPr lang="en-CA" sz="900" b="1" dirty="0" smtClean="0">
                <a:solidFill>
                  <a:schemeClr val="bg1"/>
                </a:solidFill>
                <a:latin typeface="Arial" panose="020B0604020202020204" pitchFamily="34" charset="0"/>
                <a:cs typeface="Arial" panose="020B0604020202020204" pitchFamily="34" charset="0"/>
              </a:rPr>
              <a:t>Most effective</a:t>
            </a:r>
            <a:endParaRPr lang="en-US" sz="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817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504950"/>
            <a:ext cx="7632848" cy="3083024"/>
          </a:xfrm>
        </p:spPr>
        <p:txBody>
          <a:bodyPr/>
          <a:lstStyle/>
          <a:p>
            <a:r>
              <a:rPr lang="en-CA" dirty="0" smtClean="0"/>
              <a:t>Your employer must protect you from hazards through elimination or control.</a:t>
            </a:r>
          </a:p>
          <a:p>
            <a:r>
              <a:rPr lang="en-CA" dirty="0" smtClean="0"/>
              <a:t>Hazard assessments help to lower the risk of uncontrolled hazards in the workplace.</a:t>
            </a:r>
          </a:p>
        </p:txBody>
      </p:sp>
      <p:sp>
        <p:nvSpPr>
          <p:cNvPr id="3" name="Title 2"/>
          <p:cNvSpPr>
            <a:spLocks noGrp="1"/>
          </p:cNvSpPr>
          <p:nvPr>
            <p:ph type="title"/>
          </p:nvPr>
        </p:nvSpPr>
        <p:spPr>
          <a:xfrm>
            <a:off x="611560" y="430037"/>
            <a:ext cx="8676456" cy="569218"/>
          </a:xfrm>
        </p:spPr>
        <p:txBody>
          <a:bodyPr/>
          <a:lstStyle/>
          <a:p>
            <a:r>
              <a:rPr lang="en-CA" dirty="0" smtClean="0"/>
              <a:t>Hazard assessments</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728" y="393388"/>
            <a:ext cx="648072" cy="566277"/>
          </a:xfrm>
          <a:prstGeom prst="rect">
            <a:avLst/>
          </a:prstGeom>
        </p:spPr>
      </p:pic>
    </p:spTree>
    <p:extLst>
      <p:ext uri="{BB962C8B-B14F-4D97-AF65-F5344CB8AC3E}">
        <p14:creationId xmlns:p14="http://schemas.microsoft.com/office/powerpoint/2010/main" val="2143042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a:xfrm>
            <a:off x="467544" y="441122"/>
            <a:ext cx="8424936" cy="569218"/>
          </a:xfrm>
        </p:spPr>
        <p:txBody>
          <a:bodyPr/>
          <a:lstStyle/>
          <a:p>
            <a:r>
              <a:rPr lang="en-CA" dirty="0"/>
              <a:t>Safety </a:t>
            </a:r>
            <a:r>
              <a:rPr lang="en-CA" dirty="0" smtClean="0"/>
              <a:t>tip: stop harassment </a:t>
            </a:r>
            <a:r>
              <a:rPr lang="en-CA" dirty="0"/>
              <a:t>and violence </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38</a:t>
            </a:fld>
            <a:endParaRPr lang="en-US"/>
          </a:p>
        </p:txBody>
      </p:sp>
      <p:pic>
        <p:nvPicPr>
          <p:cNvPr id="2" name="Picture 1"/>
          <p:cNvPicPr>
            <a:picLocks noChangeAspect="1"/>
          </p:cNvPicPr>
          <p:nvPr/>
        </p:nvPicPr>
        <p:blipFill>
          <a:blip r:embed="rId3"/>
          <a:stretch>
            <a:fillRect/>
          </a:stretch>
        </p:blipFill>
        <p:spPr>
          <a:xfrm>
            <a:off x="3059832" y="1563638"/>
            <a:ext cx="3102357" cy="2880320"/>
          </a:xfrm>
          <a:prstGeom prst="rect">
            <a:avLst/>
          </a:prstGeom>
        </p:spPr>
      </p:pic>
      <p:pic>
        <p:nvPicPr>
          <p:cNvPr id="8" name="Picture 7"/>
          <p:cNvPicPr>
            <a:picLocks noChangeAspect="1"/>
          </p:cNvPicPr>
          <p:nvPr/>
        </p:nvPicPr>
        <p:blipFill>
          <a:blip r:embed="rId3"/>
          <a:stretch>
            <a:fillRect/>
          </a:stretch>
        </p:blipFill>
        <p:spPr>
          <a:xfrm>
            <a:off x="8180784" y="262340"/>
            <a:ext cx="639688" cy="593906"/>
          </a:xfrm>
          <a:prstGeom prst="rect">
            <a:avLst/>
          </a:prstGeom>
        </p:spPr>
      </p:pic>
    </p:spTree>
    <p:extLst>
      <p:ext uri="{BB962C8B-B14F-4D97-AF65-F5344CB8AC3E}">
        <p14:creationId xmlns:p14="http://schemas.microsoft.com/office/powerpoint/2010/main" val="39017400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504950"/>
            <a:ext cx="8280920" cy="3227040"/>
          </a:xfrm>
        </p:spPr>
        <p:txBody>
          <a:bodyPr/>
          <a:lstStyle/>
          <a:p>
            <a:r>
              <a:rPr lang="en-US" dirty="0" smtClean="0"/>
              <a:t>Your employer has to address harassment or violence at the work site. </a:t>
            </a:r>
          </a:p>
          <a:p>
            <a:r>
              <a:rPr lang="en-US" dirty="0" smtClean="0"/>
              <a:t>Do not cause </a:t>
            </a:r>
            <a:r>
              <a:rPr lang="en-US" dirty="0"/>
              <a:t>or participate in bullying, </a:t>
            </a:r>
            <a:r>
              <a:rPr lang="en-US" dirty="0" smtClean="0"/>
              <a:t>gossiping or threatening behavior. </a:t>
            </a:r>
          </a:p>
          <a:p>
            <a:pPr marL="0" indent="0">
              <a:buNone/>
            </a:pPr>
            <a:endParaRPr lang="en-CA" dirty="0" smtClean="0"/>
          </a:p>
          <a:p>
            <a:pPr lvl="1"/>
            <a:endParaRPr lang="en-US" dirty="0"/>
          </a:p>
        </p:txBody>
      </p:sp>
      <p:sp>
        <p:nvSpPr>
          <p:cNvPr id="3" name="Title 2"/>
          <p:cNvSpPr>
            <a:spLocks noGrp="1"/>
          </p:cNvSpPr>
          <p:nvPr>
            <p:ph type="title"/>
          </p:nvPr>
        </p:nvSpPr>
        <p:spPr>
          <a:xfrm>
            <a:off x="467544" y="441122"/>
            <a:ext cx="8424936" cy="569218"/>
          </a:xfrm>
        </p:spPr>
        <p:txBody>
          <a:bodyPr/>
          <a:lstStyle/>
          <a:p>
            <a:r>
              <a:rPr lang="en-CA" dirty="0" smtClean="0"/>
              <a:t>Harassment and violence </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39</a:t>
            </a:fld>
            <a:endParaRPr lang="en-US"/>
          </a:p>
        </p:txBody>
      </p:sp>
      <p:pic>
        <p:nvPicPr>
          <p:cNvPr id="6" name="Picture 5"/>
          <p:cNvPicPr>
            <a:picLocks noChangeAspect="1"/>
          </p:cNvPicPr>
          <p:nvPr/>
        </p:nvPicPr>
        <p:blipFill>
          <a:blip r:embed="rId3"/>
          <a:stretch>
            <a:fillRect/>
          </a:stretch>
        </p:blipFill>
        <p:spPr>
          <a:xfrm>
            <a:off x="8180784" y="262340"/>
            <a:ext cx="639688" cy="593906"/>
          </a:xfrm>
          <a:prstGeom prst="rect">
            <a:avLst/>
          </a:prstGeom>
        </p:spPr>
      </p:pic>
    </p:spTree>
    <p:extLst>
      <p:ext uri="{BB962C8B-B14F-4D97-AF65-F5344CB8AC3E}">
        <p14:creationId xmlns:p14="http://schemas.microsoft.com/office/powerpoint/2010/main" val="228518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Come back on time</a:t>
            </a:r>
          </a:p>
          <a:p>
            <a:r>
              <a:rPr lang="en-CA" dirty="0" smtClean="0"/>
              <a:t>Respect each other</a:t>
            </a:r>
          </a:p>
          <a:p>
            <a:r>
              <a:rPr lang="en-CA" dirty="0" smtClean="0"/>
              <a:t>Ask questions </a:t>
            </a:r>
          </a:p>
        </p:txBody>
      </p:sp>
      <p:sp>
        <p:nvSpPr>
          <p:cNvPr id="3" name="Title 2"/>
          <p:cNvSpPr>
            <a:spLocks noGrp="1"/>
          </p:cNvSpPr>
          <p:nvPr>
            <p:ph type="title"/>
          </p:nvPr>
        </p:nvSpPr>
        <p:spPr/>
        <p:txBody>
          <a:bodyPr/>
          <a:lstStyle/>
          <a:p>
            <a:r>
              <a:rPr lang="en-CA" dirty="0" smtClean="0"/>
              <a:t>Ground rules</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a:t>
            </a:fld>
            <a:endParaRPr lang="en-US"/>
          </a:p>
        </p:txBody>
      </p:sp>
    </p:spTree>
    <p:extLst>
      <p:ext uri="{BB962C8B-B14F-4D97-AF65-F5344CB8AC3E}">
        <p14:creationId xmlns:p14="http://schemas.microsoft.com/office/powerpoint/2010/main" val="26884568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Lateral violence video and review</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40</a:t>
            </a:fld>
            <a:endParaRPr lang="en-US"/>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1779662"/>
            <a:ext cx="2943225" cy="2838450"/>
          </a:xfrm>
          <a:prstGeom prst="rect">
            <a:avLst/>
          </a:prstGeom>
        </p:spPr>
      </p:pic>
      <p:pic>
        <p:nvPicPr>
          <p:cNvPr id="7" name="Picture 6"/>
          <p:cNvPicPr>
            <a:picLocks noChangeAspect="1"/>
          </p:cNvPicPr>
          <p:nvPr/>
        </p:nvPicPr>
        <p:blipFill>
          <a:blip r:embed="rId5"/>
          <a:stretch>
            <a:fillRect/>
          </a:stretch>
        </p:blipFill>
        <p:spPr>
          <a:xfrm>
            <a:off x="8180784" y="262340"/>
            <a:ext cx="639688" cy="593906"/>
          </a:xfrm>
          <a:prstGeom prst="rect">
            <a:avLst/>
          </a:prstGeom>
        </p:spPr>
      </p:pic>
    </p:spTree>
    <p:extLst>
      <p:ext uri="{BB962C8B-B14F-4D97-AF65-F5344CB8AC3E}">
        <p14:creationId xmlns:p14="http://schemas.microsoft.com/office/powerpoint/2010/main" val="33714714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A2281A5-0AAD-5C43-9874-F8F3A9F5B29A}" type="slidenum">
              <a:rPr lang="en-US" smtClean="0"/>
              <a:pPr/>
              <a:t>41</a:t>
            </a:fld>
            <a:endParaRPr lang="en-US"/>
          </a:p>
        </p:txBody>
      </p:sp>
      <p:sp>
        <p:nvSpPr>
          <p:cNvPr id="4" name="Subtitle 1"/>
          <p:cNvSpPr>
            <a:spLocks noGrp="1"/>
          </p:cNvSpPr>
          <p:nvPr>
            <p:ph type="subTitle" idx="1"/>
          </p:nvPr>
        </p:nvSpPr>
        <p:spPr/>
        <p:txBody>
          <a:bodyPr/>
          <a:lstStyle/>
          <a:p>
            <a:r>
              <a:rPr lang="en-CA" b="1" dirty="0" smtClean="0"/>
              <a:t>10 minute break</a:t>
            </a:r>
            <a:endParaRPr lang="en-US" b="1" dirty="0"/>
          </a:p>
        </p:txBody>
      </p:sp>
    </p:spTree>
    <p:extLst>
      <p:ext uri="{BB962C8B-B14F-4D97-AF65-F5344CB8AC3E}">
        <p14:creationId xmlns:p14="http://schemas.microsoft.com/office/powerpoint/2010/main" val="1756315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A2281A5-0AAD-5C43-9874-F8F3A9F5B29A}" type="slidenum">
              <a:rPr lang="en-US" smtClean="0"/>
              <a:pPr/>
              <a:t>42</a:t>
            </a:fld>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012" t="5646" r="8802" b="6054"/>
          <a:stretch/>
        </p:blipFill>
        <p:spPr>
          <a:xfrm>
            <a:off x="2627784" y="699542"/>
            <a:ext cx="3541331" cy="3600000"/>
          </a:xfrm>
          <a:prstGeom prst="ellipse">
            <a:avLst/>
          </a:prstGeom>
        </p:spPr>
      </p:pic>
    </p:spTree>
    <p:extLst>
      <p:ext uri="{BB962C8B-B14F-4D97-AF65-F5344CB8AC3E}">
        <p14:creationId xmlns:p14="http://schemas.microsoft.com/office/powerpoint/2010/main" val="39495194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Reporting incidents and injuries</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43</a:t>
            </a:fld>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9475" y="1603375"/>
            <a:ext cx="2305050" cy="2886075"/>
          </a:xfrm>
          <a:prstGeom prst="rect">
            <a:avLst/>
          </a:prstGeom>
        </p:spPr>
      </p:pic>
    </p:spTree>
    <p:extLst>
      <p:ext uri="{BB962C8B-B14F-4D97-AF65-F5344CB8AC3E}">
        <p14:creationId xmlns:p14="http://schemas.microsoft.com/office/powerpoint/2010/main" val="42459134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504950"/>
            <a:ext cx="7632848" cy="3083024"/>
          </a:xfrm>
        </p:spPr>
        <p:txBody>
          <a:bodyPr/>
          <a:lstStyle/>
          <a:p>
            <a:r>
              <a:rPr lang="en-US" dirty="0" smtClean="0"/>
              <a:t>A prime contractor – or if there is no prime contractor, your employer – must report serious injuries, illness or incidents to OHS as soon as possible. </a:t>
            </a:r>
            <a:endParaRPr lang="en-CA" dirty="0" smtClean="0"/>
          </a:p>
          <a:p>
            <a:r>
              <a:rPr lang="en-CA" dirty="0" smtClean="0"/>
              <a:t>They must also report potentially serious incidents</a:t>
            </a:r>
            <a:r>
              <a:rPr lang="en-CA" b="1" dirty="0" smtClean="0"/>
              <a:t>.</a:t>
            </a:r>
            <a:endParaRPr lang="en-US" b="1" dirty="0" smtClean="0"/>
          </a:p>
        </p:txBody>
      </p:sp>
      <p:sp>
        <p:nvSpPr>
          <p:cNvPr id="3" name="Title 2"/>
          <p:cNvSpPr>
            <a:spLocks noGrp="1"/>
          </p:cNvSpPr>
          <p:nvPr>
            <p:ph type="title"/>
          </p:nvPr>
        </p:nvSpPr>
        <p:spPr/>
        <p:txBody>
          <a:bodyPr/>
          <a:lstStyle/>
          <a:p>
            <a:r>
              <a:rPr lang="en-CA" dirty="0" smtClean="0"/>
              <a:t>Reporting to OHS</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44</a:t>
            </a:fld>
            <a:endParaRPr lang="en-US"/>
          </a:p>
        </p:txBody>
      </p:sp>
    </p:spTree>
    <p:extLst>
      <p:ext uri="{BB962C8B-B14F-4D97-AF65-F5344CB8AC3E}">
        <p14:creationId xmlns:p14="http://schemas.microsoft.com/office/powerpoint/2010/main" val="30173057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a:t>
            </a:r>
            <a:r>
              <a:rPr lang="en-US" dirty="0"/>
              <a:t>you are injured at work, know you can report it to </a:t>
            </a:r>
            <a:r>
              <a:rPr lang="en-US" dirty="0" smtClean="0"/>
              <a:t>the Workers’ Compensation Board (WCB) - Alberta. </a:t>
            </a:r>
          </a:p>
          <a:p>
            <a:r>
              <a:rPr lang="en-US" dirty="0"/>
              <a:t>Report your injury </a:t>
            </a:r>
            <a:r>
              <a:rPr lang="en-US" dirty="0" smtClean="0"/>
              <a:t>to your employer and to your healthcare provider. </a:t>
            </a:r>
            <a:endParaRPr lang="en-US" dirty="0"/>
          </a:p>
          <a:p>
            <a:r>
              <a:rPr lang="en-US" dirty="0"/>
              <a:t>Go to </a:t>
            </a:r>
            <a:r>
              <a:rPr lang="en-US" dirty="0" smtClean="0"/>
              <a:t>wcb.ab.ca to </a:t>
            </a:r>
            <a:r>
              <a:rPr lang="en-US" dirty="0"/>
              <a:t>find out more information </a:t>
            </a:r>
            <a:r>
              <a:rPr lang="en-US" dirty="0" smtClean="0"/>
              <a:t>on reporting. </a:t>
            </a:r>
            <a:endParaRPr lang="en-US" dirty="0"/>
          </a:p>
        </p:txBody>
      </p:sp>
      <p:sp>
        <p:nvSpPr>
          <p:cNvPr id="3" name="Title 2"/>
          <p:cNvSpPr>
            <a:spLocks noGrp="1"/>
          </p:cNvSpPr>
          <p:nvPr>
            <p:ph type="title"/>
          </p:nvPr>
        </p:nvSpPr>
        <p:spPr/>
        <p:txBody>
          <a:bodyPr/>
          <a:lstStyle/>
          <a:p>
            <a:r>
              <a:rPr lang="en-CA" sz="3000" dirty="0" smtClean="0"/>
              <a:t>Reporting to WCB - Alberta</a:t>
            </a:r>
            <a:endParaRPr lang="en-US" sz="30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45</a:t>
            </a:fld>
            <a:endParaRPr lang="en-US"/>
          </a:p>
        </p:txBody>
      </p:sp>
    </p:spTree>
    <p:extLst>
      <p:ext uri="{BB962C8B-B14F-4D97-AF65-F5344CB8AC3E}">
        <p14:creationId xmlns:p14="http://schemas.microsoft.com/office/powerpoint/2010/main" val="25391136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504950"/>
            <a:ext cx="7632848" cy="3083024"/>
          </a:xfrm>
        </p:spPr>
        <p:txBody>
          <a:bodyPr/>
          <a:lstStyle/>
          <a:p>
            <a:r>
              <a:rPr lang="en-CA" dirty="0" smtClean="0"/>
              <a:t>Anyone can report unsafe and unhealthy conditions at a workplace. </a:t>
            </a:r>
          </a:p>
          <a:p>
            <a:r>
              <a:rPr lang="en-CA" dirty="0" smtClean="0"/>
              <a:t>Call the OHS Contact Centre right away if you are concerned about immediate danger or injury from work, to you or anyone else. </a:t>
            </a:r>
          </a:p>
          <a:p>
            <a:pPr marL="0" indent="0">
              <a:buNone/>
            </a:pPr>
            <a:endParaRPr lang="en-CA" dirty="0"/>
          </a:p>
        </p:txBody>
      </p:sp>
      <p:sp>
        <p:nvSpPr>
          <p:cNvPr id="3" name="Title 2"/>
          <p:cNvSpPr>
            <a:spLocks noGrp="1"/>
          </p:cNvSpPr>
          <p:nvPr>
            <p:ph type="title"/>
          </p:nvPr>
        </p:nvSpPr>
        <p:spPr/>
        <p:txBody>
          <a:bodyPr/>
          <a:lstStyle/>
          <a:p>
            <a:r>
              <a:rPr lang="en-US" dirty="0"/>
              <a:t>Notify OHS of health and safety </a:t>
            </a:r>
            <a:r>
              <a:rPr lang="en-US" dirty="0" smtClean="0"/>
              <a:t>concerns</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46</a:t>
            </a:fld>
            <a:endParaRPr lang="en-US"/>
          </a:p>
        </p:txBody>
      </p:sp>
    </p:spTree>
    <p:extLst>
      <p:ext uri="{BB962C8B-B14F-4D97-AF65-F5344CB8AC3E}">
        <p14:creationId xmlns:p14="http://schemas.microsoft.com/office/powerpoint/2010/main" val="13890881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p:sp>
      <p:sp>
        <p:nvSpPr>
          <p:cNvPr id="4" name="Slide Number Placeholder 3"/>
          <p:cNvSpPr>
            <a:spLocks noGrp="1"/>
          </p:cNvSpPr>
          <p:nvPr>
            <p:ph type="sldNum" sz="quarter" idx="4"/>
          </p:nvPr>
        </p:nvSpPr>
        <p:spPr/>
        <p:txBody>
          <a:bodyPr/>
          <a:lstStyle/>
          <a:p>
            <a:fld id="{3A2281A5-0AAD-5C43-9874-F8F3A9F5B29A}" type="slidenum">
              <a:rPr lang="en-US" smtClean="0"/>
              <a:pPr/>
              <a:t>47</a:t>
            </a:fld>
            <a:endParaRPr lang="en-US" dirty="0"/>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483768" y="339502"/>
            <a:ext cx="3744416"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7544" y="3787963"/>
            <a:ext cx="2880320" cy="523220"/>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hlinkClick r:id="rId3"/>
              </a:rPr>
              <a:t>1-866-415-8690</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29589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A2281A5-0AAD-5C43-9874-F8F3A9F5B29A}" type="slidenum">
              <a:rPr lang="en-US" smtClean="0"/>
              <a:pPr/>
              <a:t>48</a:t>
            </a:fld>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327" t="2064" r="3339" b="2062"/>
          <a:stretch/>
        </p:blipFill>
        <p:spPr>
          <a:xfrm>
            <a:off x="2164904" y="267494"/>
            <a:ext cx="4415383" cy="4464496"/>
          </a:xfrm>
          <a:prstGeom prst="ellipse">
            <a:avLst/>
          </a:prstGeom>
        </p:spPr>
      </p:pic>
    </p:spTree>
    <p:extLst>
      <p:ext uri="{BB962C8B-B14F-4D97-AF65-F5344CB8AC3E}">
        <p14:creationId xmlns:p14="http://schemas.microsoft.com/office/powerpoint/2010/main" val="30619161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491630"/>
            <a:ext cx="7632848" cy="2859527"/>
          </a:xfrm>
        </p:spPr>
        <p:txBody>
          <a:bodyPr/>
          <a:lstStyle/>
          <a:p>
            <a:r>
              <a:rPr lang="en-CA" dirty="0" smtClean="0">
                <a:solidFill>
                  <a:srgbClr val="36424A"/>
                </a:solidFill>
              </a:rPr>
              <a:t>Safety culture is displayed through actions, attitudes and values within the workplace. </a:t>
            </a:r>
          </a:p>
          <a:p>
            <a:r>
              <a:rPr lang="en-CA" dirty="0" smtClean="0">
                <a:solidFill>
                  <a:srgbClr val="36424A"/>
                </a:solidFill>
              </a:rPr>
              <a:t>Your employer should strive to promote and create a positive safety culture in your workplace. </a:t>
            </a:r>
          </a:p>
          <a:p>
            <a:r>
              <a:rPr lang="en-CA" dirty="0" smtClean="0">
                <a:solidFill>
                  <a:srgbClr val="36424A"/>
                </a:solidFill>
              </a:rPr>
              <a:t>Workplaces will have their own individual safety culture that is important for you to learn, follow and show.</a:t>
            </a:r>
          </a:p>
        </p:txBody>
      </p:sp>
      <p:sp>
        <p:nvSpPr>
          <p:cNvPr id="3" name="Title 2"/>
          <p:cNvSpPr>
            <a:spLocks noGrp="1"/>
          </p:cNvSpPr>
          <p:nvPr>
            <p:ph type="title"/>
          </p:nvPr>
        </p:nvSpPr>
        <p:spPr/>
        <p:txBody>
          <a:bodyPr/>
          <a:lstStyle/>
          <a:p>
            <a:r>
              <a:rPr lang="en-CA" dirty="0" smtClean="0"/>
              <a:t>Understanding the workplace </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49</a:t>
            </a:fld>
            <a:endParaRPr lang="en-US"/>
          </a:p>
        </p:txBody>
      </p:sp>
    </p:spTree>
    <p:extLst>
      <p:ext uri="{BB962C8B-B14F-4D97-AF65-F5344CB8AC3E}">
        <p14:creationId xmlns:p14="http://schemas.microsoft.com/office/powerpoint/2010/main" val="1709688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p:txBody>
          <a:bodyPr/>
          <a:lstStyle/>
          <a:p>
            <a:r>
              <a:rPr lang="en-CA" dirty="0" smtClean="0"/>
              <a:t>Name</a:t>
            </a:r>
          </a:p>
          <a:p>
            <a:r>
              <a:rPr lang="en-CA" dirty="0" smtClean="0"/>
              <a:t>Where are you from?</a:t>
            </a:r>
          </a:p>
          <a:p>
            <a:r>
              <a:rPr lang="en-CA" dirty="0" smtClean="0"/>
              <a:t>What do you think a healthy and safe workplace looks like? </a:t>
            </a:r>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smtClean="0"/>
              <a:t>Sharing circle</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5</a:t>
            </a:fld>
            <a:endParaRPr lang="en-US"/>
          </a:p>
        </p:txBody>
      </p:sp>
    </p:spTree>
    <p:extLst>
      <p:ext uri="{BB962C8B-B14F-4D97-AF65-F5344CB8AC3E}">
        <p14:creationId xmlns:p14="http://schemas.microsoft.com/office/powerpoint/2010/main" val="40776806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Know what the general safety rules are in your workplace.</a:t>
            </a:r>
          </a:p>
          <a:p>
            <a:pPr lvl="1"/>
            <a:r>
              <a:rPr lang="en-CA" dirty="0" smtClean="0">
                <a:solidFill>
                  <a:srgbClr val="36424A"/>
                </a:solidFill>
              </a:rPr>
              <a:t>read written policies and procedures </a:t>
            </a:r>
          </a:p>
          <a:p>
            <a:pPr lvl="1"/>
            <a:r>
              <a:rPr lang="en-CA" dirty="0">
                <a:solidFill>
                  <a:srgbClr val="36424A"/>
                </a:solidFill>
              </a:rPr>
              <a:t>f</a:t>
            </a:r>
            <a:r>
              <a:rPr lang="en-CA" dirty="0" smtClean="0">
                <a:solidFill>
                  <a:srgbClr val="36424A"/>
                </a:solidFill>
              </a:rPr>
              <a:t>ollow adopted, or unwritten rules, that your co-workers display and ask questions</a:t>
            </a:r>
            <a:endParaRPr lang="en-CA" dirty="0">
              <a:solidFill>
                <a:srgbClr val="36424A"/>
              </a:solidFill>
            </a:endParaRPr>
          </a:p>
          <a:p>
            <a:r>
              <a:rPr lang="en-CA" dirty="0" smtClean="0">
                <a:solidFill>
                  <a:srgbClr val="36424A"/>
                </a:solidFill>
              </a:rPr>
              <a:t>Make sure you follow and show respect for rules that outline expectations of</a:t>
            </a:r>
            <a:r>
              <a:rPr lang="en-US" dirty="0" smtClean="0"/>
              <a:t> </a:t>
            </a:r>
            <a:r>
              <a:rPr lang="en-CA" dirty="0" smtClean="0">
                <a:solidFill>
                  <a:srgbClr val="36424A"/>
                </a:solidFill>
              </a:rPr>
              <a:t>workplace etiquette. </a:t>
            </a:r>
            <a:endParaRPr lang="en-US" dirty="0" smtClean="0"/>
          </a:p>
        </p:txBody>
      </p:sp>
      <p:sp>
        <p:nvSpPr>
          <p:cNvPr id="3" name="Title 2"/>
          <p:cNvSpPr>
            <a:spLocks noGrp="1"/>
          </p:cNvSpPr>
          <p:nvPr>
            <p:ph type="title"/>
          </p:nvPr>
        </p:nvSpPr>
        <p:spPr/>
        <p:txBody>
          <a:bodyPr/>
          <a:lstStyle/>
          <a:p>
            <a:r>
              <a:rPr lang="en-CA" dirty="0"/>
              <a:t>I</a:t>
            </a:r>
            <a:r>
              <a:rPr lang="en-CA" dirty="0" smtClean="0"/>
              <a:t>nvolvement within safety culture</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50</a:t>
            </a:fld>
            <a:endParaRPr lang="en-US"/>
          </a:p>
        </p:txBody>
      </p:sp>
    </p:spTree>
    <p:extLst>
      <p:ext uri="{BB962C8B-B14F-4D97-AF65-F5344CB8AC3E}">
        <p14:creationId xmlns:p14="http://schemas.microsoft.com/office/powerpoint/2010/main" val="24546284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Within workplace safety culture, employers rules may be written, while others are expected.</a:t>
            </a:r>
          </a:p>
          <a:p>
            <a:r>
              <a:rPr lang="en-CA" dirty="0" smtClean="0">
                <a:solidFill>
                  <a:srgbClr val="36424A"/>
                </a:solidFill>
              </a:rPr>
              <a:t>When you start a job contribute by:</a:t>
            </a:r>
          </a:p>
          <a:p>
            <a:pPr lvl="1"/>
            <a:r>
              <a:rPr lang="en-CA" dirty="0">
                <a:solidFill>
                  <a:srgbClr val="36424A"/>
                </a:solidFill>
              </a:rPr>
              <a:t>m</a:t>
            </a:r>
            <a:r>
              <a:rPr lang="en-CA" dirty="0" smtClean="0">
                <a:solidFill>
                  <a:srgbClr val="36424A"/>
                </a:solidFill>
              </a:rPr>
              <a:t>eeting your employers job expectations. </a:t>
            </a:r>
          </a:p>
          <a:p>
            <a:pPr lvl="1"/>
            <a:r>
              <a:rPr lang="en-CA" dirty="0">
                <a:solidFill>
                  <a:srgbClr val="36424A"/>
                </a:solidFill>
              </a:rPr>
              <a:t>s</a:t>
            </a:r>
            <a:r>
              <a:rPr lang="en-CA" dirty="0" smtClean="0">
                <a:solidFill>
                  <a:srgbClr val="36424A"/>
                </a:solidFill>
              </a:rPr>
              <a:t>howing commitment within the workplace.</a:t>
            </a:r>
          </a:p>
          <a:p>
            <a:pPr marL="0" indent="0">
              <a:buNone/>
            </a:pPr>
            <a:endParaRPr lang="en-US" dirty="0"/>
          </a:p>
        </p:txBody>
      </p:sp>
      <p:sp>
        <p:nvSpPr>
          <p:cNvPr id="3" name="Title 2"/>
          <p:cNvSpPr>
            <a:spLocks noGrp="1"/>
          </p:cNvSpPr>
          <p:nvPr>
            <p:ph type="title"/>
          </p:nvPr>
        </p:nvSpPr>
        <p:spPr/>
        <p:txBody>
          <a:bodyPr/>
          <a:lstStyle/>
          <a:p>
            <a:r>
              <a:rPr lang="en-CA" dirty="0" smtClean="0"/>
              <a:t>Meeting employer expectations</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51</a:t>
            </a:fld>
            <a:endParaRPr lang="en-US"/>
          </a:p>
        </p:txBody>
      </p:sp>
    </p:spTree>
    <p:extLst>
      <p:ext uri="{BB962C8B-B14F-4D97-AF65-F5344CB8AC3E}">
        <p14:creationId xmlns:p14="http://schemas.microsoft.com/office/powerpoint/2010/main" val="129437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Teamwork</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52</a:t>
            </a:fld>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3725" y="1661319"/>
            <a:ext cx="2876550" cy="2914650"/>
          </a:xfrm>
          <a:prstGeom prst="rect">
            <a:avLst/>
          </a:prstGeom>
        </p:spPr>
      </p:pic>
    </p:spTree>
    <p:extLst>
      <p:ext uri="{BB962C8B-B14F-4D97-AF65-F5344CB8AC3E}">
        <p14:creationId xmlns:p14="http://schemas.microsoft.com/office/powerpoint/2010/main" val="7520928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504950"/>
            <a:ext cx="7632848" cy="3227040"/>
          </a:xfrm>
        </p:spPr>
        <p:txBody>
          <a:bodyPr/>
          <a:lstStyle/>
          <a:p>
            <a:r>
              <a:rPr lang="en-CA" dirty="0" smtClean="0">
                <a:solidFill>
                  <a:srgbClr val="36424A"/>
                </a:solidFill>
              </a:rPr>
              <a:t>Listen </a:t>
            </a:r>
            <a:r>
              <a:rPr lang="en-CA" dirty="0">
                <a:solidFill>
                  <a:srgbClr val="36424A"/>
                </a:solidFill>
              </a:rPr>
              <a:t>to others with purpose.</a:t>
            </a:r>
          </a:p>
          <a:p>
            <a:r>
              <a:rPr lang="en-CA" dirty="0">
                <a:solidFill>
                  <a:srgbClr val="36424A"/>
                </a:solidFill>
              </a:rPr>
              <a:t>Respect supervisor instructions and repeat them back to the supervisor.</a:t>
            </a:r>
          </a:p>
          <a:p>
            <a:r>
              <a:rPr lang="en-CA" dirty="0"/>
              <a:t>Explain </a:t>
            </a:r>
            <a:r>
              <a:rPr lang="en-CA" dirty="0">
                <a:solidFill>
                  <a:srgbClr val="36424A"/>
                </a:solidFill>
              </a:rPr>
              <a:t>safety concerns to your supervisor.</a:t>
            </a:r>
          </a:p>
          <a:p>
            <a:r>
              <a:rPr lang="en-CA" dirty="0">
                <a:solidFill>
                  <a:srgbClr val="36424A"/>
                </a:solidFill>
              </a:rPr>
              <a:t>Handle concerns calmly and respectfully. </a:t>
            </a:r>
          </a:p>
          <a:p>
            <a:endParaRPr lang="en-US" dirty="0" smtClean="0"/>
          </a:p>
        </p:txBody>
      </p:sp>
      <p:sp>
        <p:nvSpPr>
          <p:cNvPr id="3" name="Title 2"/>
          <p:cNvSpPr>
            <a:spLocks noGrp="1"/>
          </p:cNvSpPr>
          <p:nvPr>
            <p:ph type="title"/>
          </p:nvPr>
        </p:nvSpPr>
        <p:spPr/>
        <p:txBody>
          <a:bodyPr/>
          <a:lstStyle/>
          <a:p>
            <a:r>
              <a:rPr lang="en-CA" dirty="0" smtClean="0"/>
              <a:t>Effective communication</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53</a:t>
            </a:fld>
            <a:endParaRPr lang="en-US"/>
          </a:p>
        </p:txBody>
      </p:sp>
    </p:spTree>
    <p:extLst>
      <p:ext uri="{BB962C8B-B14F-4D97-AF65-F5344CB8AC3E}">
        <p14:creationId xmlns:p14="http://schemas.microsoft.com/office/powerpoint/2010/main" val="4635944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2736" y="1347453"/>
            <a:ext cx="7848872" cy="3501677"/>
          </a:xfrm>
        </p:spPr>
        <p:txBody>
          <a:bodyPr/>
          <a:lstStyle/>
          <a:p>
            <a:pPr marL="0" indent="0">
              <a:buNone/>
            </a:pPr>
            <a:r>
              <a:rPr lang="en-CA" dirty="0" smtClean="0"/>
              <a:t> </a:t>
            </a:r>
          </a:p>
          <a:p>
            <a:endParaRPr lang="en-US" dirty="0" smtClean="0"/>
          </a:p>
        </p:txBody>
      </p:sp>
      <p:sp>
        <p:nvSpPr>
          <p:cNvPr id="3" name="Title 2"/>
          <p:cNvSpPr>
            <a:spLocks noGrp="1"/>
          </p:cNvSpPr>
          <p:nvPr>
            <p:ph type="title"/>
          </p:nvPr>
        </p:nvSpPr>
        <p:spPr/>
        <p:txBody>
          <a:bodyPr/>
          <a:lstStyle/>
          <a:p>
            <a:r>
              <a:rPr lang="en-CA" dirty="0" smtClean="0"/>
              <a:t>Communication within a diverse workplace</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54</a:t>
            </a:fld>
            <a:endParaRPr lang="en-US"/>
          </a:p>
        </p:txBody>
      </p: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168950" y="1481172"/>
            <a:ext cx="2816444" cy="277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9721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A2281A5-0AAD-5C43-9874-F8F3A9F5B29A}" type="slidenum">
              <a:rPr lang="en-US" smtClean="0"/>
              <a:pPr/>
              <a:t>55</a:t>
            </a:fld>
            <a:endParaRPr lang="en-US"/>
          </a:p>
        </p:txBody>
      </p:sp>
      <p:sp>
        <p:nvSpPr>
          <p:cNvPr id="5" name="Title 2"/>
          <p:cNvSpPr txBox="1">
            <a:spLocks/>
          </p:cNvSpPr>
          <p:nvPr/>
        </p:nvSpPr>
        <p:spPr>
          <a:xfrm>
            <a:off x="487218" y="216440"/>
            <a:ext cx="8477269" cy="915150"/>
          </a:xfrm>
          <a:prstGeom prst="rect">
            <a:avLst/>
          </a:prstGeom>
        </p:spPr>
        <p:txBody>
          <a:bodyPr/>
          <a:lst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a:lstStyle>
          <a:p>
            <a:r>
              <a:rPr lang="en-CA" sz="2800" dirty="0" smtClean="0">
                <a:solidFill>
                  <a:schemeClr val="accent5"/>
                </a:solidFill>
              </a:rPr>
              <a:t>Miyo </a:t>
            </a:r>
            <a:r>
              <a:rPr lang="en-CA" sz="2800" dirty="0" err="1" smtClean="0">
                <a:solidFill>
                  <a:schemeClr val="accent5"/>
                </a:solidFill>
              </a:rPr>
              <a:t>pimatisiwin</a:t>
            </a:r>
            <a:r>
              <a:rPr lang="en-CA" sz="2800" dirty="0" smtClean="0">
                <a:solidFill>
                  <a:schemeClr val="accent5"/>
                </a:solidFill>
              </a:rPr>
              <a:t> creating healthy workers and workplaces (</a:t>
            </a:r>
            <a:r>
              <a:rPr lang="en-CA" sz="2800" dirty="0">
                <a:solidFill>
                  <a:schemeClr val="accent5"/>
                </a:solidFill>
              </a:rPr>
              <a:t>a</a:t>
            </a:r>
            <a:r>
              <a:rPr lang="en-CA" sz="2800" dirty="0" smtClean="0">
                <a:solidFill>
                  <a:schemeClr val="accent5"/>
                </a:solidFill>
              </a:rPr>
              <a:t>ctivity #3)</a:t>
            </a:r>
            <a:endParaRPr lang="en-US" sz="2800" dirty="0">
              <a:solidFill>
                <a:schemeClr val="accent5"/>
              </a:solidFill>
            </a:endParaRPr>
          </a:p>
        </p:txBody>
      </p:sp>
      <p:cxnSp>
        <p:nvCxnSpPr>
          <p:cNvPr id="7" name="Straight Connector 6"/>
          <p:cNvCxnSpPr/>
          <p:nvPr/>
        </p:nvCxnSpPr>
        <p:spPr>
          <a:xfrm>
            <a:off x="487218" y="1203598"/>
            <a:ext cx="813690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911" t="5490" r="8042" b="6488"/>
          <a:stretch/>
        </p:blipFill>
        <p:spPr>
          <a:xfrm>
            <a:off x="3234274" y="1851670"/>
            <a:ext cx="2603444" cy="2605028"/>
          </a:xfrm>
          <a:prstGeom prst="ellipse">
            <a:avLst/>
          </a:prstGeom>
        </p:spPr>
      </p:pic>
      <p:sp>
        <p:nvSpPr>
          <p:cNvPr id="9" name="TextBox 8"/>
          <p:cNvSpPr txBox="1"/>
          <p:nvPr/>
        </p:nvSpPr>
        <p:spPr>
          <a:xfrm>
            <a:off x="3748408" y="1350728"/>
            <a:ext cx="1575175" cy="461665"/>
          </a:xfrm>
          <a:prstGeom prst="rect">
            <a:avLst/>
          </a:prstGeom>
          <a:noFill/>
        </p:spPr>
        <p:txBody>
          <a:bodyPr wrap="square" rtlCol="0">
            <a:spAutoFit/>
          </a:bodyPr>
          <a:lstStyle/>
          <a:p>
            <a:pPr algn="ctr"/>
            <a:r>
              <a:rPr lang="en-CA" sz="2400" dirty="0" smtClean="0">
                <a:solidFill>
                  <a:schemeClr val="accent5"/>
                </a:solidFill>
                <a:latin typeface="Arial" panose="020B0604020202020204" pitchFamily="34" charset="0"/>
                <a:cs typeface="Arial" panose="020B0604020202020204" pitchFamily="34" charset="0"/>
              </a:rPr>
              <a:t>Spiritual</a:t>
            </a:r>
            <a:r>
              <a:rPr lang="en-CA" sz="2400" dirty="0" smtClean="0">
                <a:solidFill>
                  <a:schemeClr val="tx1">
                    <a:lumMod val="75000"/>
                  </a:schemeClr>
                </a:solidFill>
                <a:latin typeface="Arial" panose="020B0604020202020204" pitchFamily="34" charset="0"/>
                <a:cs typeface="Arial" panose="020B0604020202020204" pitchFamily="34" charset="0"/>
              </a:rPr>
              <a:t> </a:t>
            </a:r>
            <a:endParaRPr lang="en-US" dirty="0">
              <a:solidFill>
                <a:schemeClr val="tx1">
                  <a:lumMod val="75000"/>
                </a:schemeClr>
              </a:solidFill>
              <a:latin typeface="Arial" panose="020B0604020202020204" pitchFamily="34" charset="0"/>
              <a:cs typeface="Arial" panose="020B0604020202020204" pitchFamily="34" charset="0"/>
            </a:endParaRPr>
          </a:p>
        </p:txBody>
      </p:sp>
      <p:sp>
        <p:nvSpPr>
          <p:cNvPr id="10" name="TextBox 9"/>
          <p:cNvSpPr txBox="1"/>
          <p:nvPr/>
        </p:nvSpPr>
        <p:spPr>
          <a:xfrm>
            <a:off x="6021547" y="2871164"/>
            <a:ext cx="1152128" cy="461665"/>
          </a:xfrm>
          <a:prstGeom prst="rect">
            <a:avLst/>
          </a:prstGeom>
          <a:noFill/>
        </p:spPr>
        <p:txBody>
          <a:bodyPr wrap="square" rtlCol="0">
            <a:spAutoFit/>
          </a:bodyPr>
          <a:lstStyle/>
          <a:p>
            <a:pPr algn="ctr"/>
            <a:r>
              <a:rPr lang="en-CA" sz="2400" dirty="0" smtClean="0">
                <a:solidFill>
                  <a:schemeClr val="accent5"/>
                </a:solidFill>
                <a:latin typeface="Arial" panose="020B0604020202020204" pitchFamily="34" charset="0"/>
                <a:cs typeface="Arial" panose="020B0604020202020204" pitchFamily="34" charset="0"/>
              </a:rPr>
              <a:t>Mental</a:t>
            </a:r>
            <a:endParaRPr lang="en-US" dirty="0">
              <a:solidFill>
                <a:schemeClr val="accent5"/>
              </a:solidFill>
              <a:latin typeface="Arial" panose="020B0604020202020204" pitchFamily="34" charset="0"/>
              <a:cs typeface="Arial" panose="020B0604020202020204" pitchFamily="34" charset="0"/>
            </a:endParaRPr>
          </a:p>
        </p:txBody>
      </p:sp>
      <p:sp>
        <p:nvSpPr>
          <p:cNvPr id="11" name="TextBox 10"/>
          <p:cNvSpPr txBox="1"/>
          <p:nvPr/>
        </p:nvSpPr>
        <p:spPr>
          <a:xfrm>
            <a:off x="3859611" y="4456698"/>
            <a:ext cx="1363652" cy="461665"/>
          </a:xfrm>
          <a:prstGeom prst="rect">
            <a:avLst/>
          </a:prstGeom>
          <a:noFill/>
        </p:spPr>
        <p:txBody>
          <a:bodyPr wrap="square" rtlCol="0">
            <a:spAutoFit/>
          </a:bodyPr>
          <a:lstStyle/>
          <a:p>
            <a:pPr algn="ctr"/>
            <a:r>
              <a:rPr lang="en-CA" sz="2400" dirty="0" smtClean="0">
                <a:solidFill>
                  <a:schemeClr val="accent5"/>
                </a:solidFill>
                <a:latin typeface="Arial" panose="020B0604020202020204" pitchFamily="34" charset="0"/>
                <a:cs typeface="Arial" panose="020B0604020202020204" pitchFamily="34" charset="0"/>
              </a:rPr>
              <a:t>Physical</a:t>
            </a:r>
            <a:endParaRPr lang="en-US" dirty="0">
              <a:solidFill>
                <a:schemeClr val="accent5"/>
              </a:solidFill>
              <a:latin typeface="Arial" panose="020B0604020202020204" pitchFamily="34" charset="0"/>
              <a:cs typeface="Arial" panose="020B0604020202020204" pitchFamily="34" charset="0"/>
            </a:endParaRPr>
          </a:p>
        </p:txBody>
      </p:sp>
      <p:sp>
        <p:nvSpPr>
          <p:cNvPr id="12" name="TextBox 11"/>
          <p:cNvSpPr txBox="1"/>
          <p:nvPr/>
        </p:nvSpPr>
        <p:spPr>
          <a:xfrm>
            <a:off x="1475656" y="2871164"/>
            <a:ext cx="1574789" cy="461665"/>
          </a:xfrm>
          <a:prstGeom prst="rect">
            <a:avLst/>
          </a:prstGeom>
          <a:noFill/>
        </p:spPr>
        <p:txBody>
          <a:bodyPr wrap="square" rtlCol="0">
            <a:spAutoFit/>
          </a:bodyPr>
          <a:lstStyle/>
          <a:p>
            <a:pPr algn="ctr"/>
            <a:r>
              <a:rPr lang="en-CA" sz="2400" dirty="0" smtClean="0">
                <a:solidFill>
                  <a:schemeClr val="accent5"/>
                </a:solidFill>
                <a:latin typeface="Arial" panose="020B0604020202020204" pitchFamily="34" charset="0"/>
                <a:cs typeface="Arial" panose="020B0604020202020204" pitchFamily="34" charset="0"/>
              </a:rPr>
              <a:t>Emotional</a:t>
            </a:r>
            <a:endParaRPr lang="en-US" sz="240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888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756" y="1865618"/>
            <a:ext cx="6478488" cy="936104"/>
          </a:xfrm>
        </p:spPr>
        <p:txBody>
          <a:bodyPr/>
          <a:lstStyle/>
          <a:p>
            <a:r>
              <a:rPr lang="en-CA" dirty="0"/>
              <a:t>Additional </a:t>
            </a:r>
            <a:r>
              <a:rPr lang="en-CA" dirty="0" smtClean="0"/>
              <a:t>resources</a:t>
            </a: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56</a:t>
            </a:fld>
            <a:endParaRPr lang="en-US"/>
          </a:p>
        </p:txBody>
      </p:sp>
    </p:spTree>
    <p:extLst>
      <p:ext uri="{BB962C8B-B14F-4D97-AF65-F5344CB8AC3E}">
        <p14:creationId xmlns:p14="http://schemas.microsoft.com/office/powerpoint/2010/main" val="29541304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915566"/>
            <a:ext cx="7762056" cy="3227456"/>
          </a:xfrm>
        </p:spPr>
        <p:txBody>
          <a:bodyPr/>
          <a:lstStyle/>
          <a:p>
            <a:r>
              <a:rPr lang="en-CA" dirty="0" smtClean="0"/>
              <a:t>OHS education and resources</a:t>
            </a:r>
          </a:p>
          <a:p>
            <a:r>
              <a:rPr lang="en-CA" u="sng" dirty="0" smtClean="0">
                <a:solidFill>
                  <a:schemeClr val="accent3"/>
                </a:solidFill>
              </a:rPr>
              <a:t>alberta.ca/</a:t>
            </a:r>
            <a:r>
              <a:rPr lang="en-CA" u="sng" dirty="0" err="1" smtClean="0">
                <a:solidFill>
                  <a:schemeClr val="accent3"/>
                </a:solidFill>
              </a:rPr>
              <a:t>ohs</a:t>
            </a:r>
            <a:endParaRPr lang="en-CA" u="sng" dirty="0" smtClean="0">
              <a:solidFill>
                <a:schemeClr val="accent3"/>
              </a:solidFill>
            </a:endParaRPr>
          </a:p>
          <a:p>
            <a:endParaRPr lang="en-US" dirty="0"/>
          </a:p>
        </p:txBody>
      </p:sp>
      <p:sp>
        <p:nvSpPr>
          <p:cNvPr id="3" name="Slide Number Placeholder 2"/>
          <p:cNvSpPr>
            <a:spLocks noGrp="1"/>
          </p:cNvSpPr>
          <p:nvPr>
            <p:ph type="sldNum" sz="quarter" idx="4"/>
          </p:nvPr>
        </p:nvSpPr>
        <p:spPr/>
        <p:txBody>
          <a:bodyPr/>
          <a:lstStyle/>
          <a:p>
            <a:fld id="{3A2281A5-0AAD-5C43-9874-F8F3A9F5B29A}" type="slidenum">
              <a:rPr lang="en-US" smtClean="0"/>
              <a:pPr/>
              <a:t>57</a:t>
            </a:fld>
            <a:endParaRPr lang="en-US"/>
          </a:p>
        </p:txBody>
      </p:sp>
    </p:spTree>
    <p:extLst>
      <p:ext uri="{BB962C8B-B14F-4D97-AF65-F5344CB8AC3E}">
        <p14:creationId xmlns:p14="http://schemas.microsoft.com/office/powerpoint/2010/main" val="16071011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3" name="Slide Number Placeholder 2">
            <a:extLst>
              <a:ext uri="{FF2B5EF4-FFF2-40B4-BE49-F238E27FC236}">
                <a16:creationId xmlns:a16="http://schemas.microsoft.com/office/drawing/2014/main" id="{CF968B60-4F3E-D34F-AE41-0DC0DE08A1F4}"/>
              </a:ext>
            </a:extLst>
          </p:cNvPr>
          <p:cNvSpPr>
            <a:spLocks noGrp="1"/>
          </p:cNvSpPr>
          <p:nvPr>
            <p:ph type="sldNum" sz="quarter" idx="4"/>
          </p:nvPr>
        </p:nvSpPr>
        <p:spPr/>
        <p:txBody>
          <a:bodyPr/>
          <a:lstStyle/>
          <a:p>
            <a:fld id="{3A2281A5-0AAD-5C43-9874-F8F3A9F5B29A}" type="slidenum">
              <a:rPr lang="en-US" smtClean="0"/>
              <a:pPr/>
              <a:t>58</a:t>
            </a:fld>
            <a:endParaRPr lang="en-US"/>
          </a:p>
        </p:txBody>
      </p:sp>
      <p:pic>
        <p:nvPicPr>
          <p:cNvPr id="6" name="Picture Placeholder 5"/>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2273" r="12273"/>
          <a:stretch>
            <a:fillRect/>
          </a:stretch>
        </p:blipFill>
        <p:spPr/>
      </p:pic>
      <p:sp>
        <p:nvSpPr>
          <p:cNvPr id="9" name="Donut 8"/>
          <p:cNvSpPr/>
          <p:nvPr/>
        </p:nvSpPr>
        <p:spPr>
          <a:xfrm>
            <a:off x="1619672" y="3075806"/>
            <a:ext cx="1584176" cy="432048"/>
          </a:xfrm>
          <a:prstGeom prst="donut">
            <a:avLst>
              <a:gd name="adj" fmla="val 0"/>
            </a:avLst>
          </a:prstGeom>
          <a:solidFill>
            <a:srgbClr val="53448C"/>
          </a:solidFill>
          <a:ln>
            <a:solidFill>
              <a:srgbClr val="534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031014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3" name="Slide Number Placeholder 2">
            <a:extLst>
              <a:ext uri="{FF2B5EF4-FFF2-40B4-BE49-F238E27FC236}">
                <a16:creationId xmlns:a16="http://schemas.microsoft.com/office/drawing/2014/main" id="{CF968B60-4F3E-D34F-AE41-0DC0DE08A1F4}"/>
              </a:ext>
            </a:extLst>
          </p:cNvPr>
          <p:cNvSpPr>
            <a:spLocks noGrp="1"/>
          </p:cNvSpPr>
          <p:nvPr>
            <p:ph type="sldNum" sz="quarter" idx="4"/>
          </p:nvPr>
        </p:nvSpPr>
        <p:spPr/>
        <p:txBody>
          <a:bodyPr/>
          <a:lstStyle/>
          <a:p>
            <a:fld id="{3A2281A5-0AAD-5C43-9874-F8F3A9F5B29A}" type="slidenum">
              <a:rPr lang="en-US" smtClean="0"/>
              <a:pPr/>
              <a:t>59</a:t>
            </a:fld>
            <a:endParaRPr lang="en-US"/>
          </a:p>
        </p:txBody>
      </p:sp>
      <p:pic>
        <p:nvPicPr>
          <p:cNvPr id="5" name="Picture Placeholder 4"/>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126355" y="9723"/>
            <a:ext cx="7772400" cy="5069942"/>
          </a:xfrm>
        </p:spPr>
      </p:pic>
    </p:spTree>
    <p:extLst>
      <p:ext uri="{BB962C8B-B14F-4D97-AF65-F5344CB8AC3E}">
        <p14:creationId xmlns:p14="http://schemas.microsoft.com/office/powerpoint/2010/main" val="2782625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Learning outcomes</a:t>
            </a:r>
          </a:p>
        </p:txBody>
      </p:sp>
      <p:sp>
        <p:nvSpPr>
          <p:cNvPr id="4" name="Slide Number Placeholder 3"/>
          <p:cNvSpPr>
            <a:spLocks noGrp="1"/>
          </p:cNvSpPr>
          <p:nvPr>
            <p:ph type="sldNum" sz="quarter" idx="4"/>
          </p:nvPr>
        </p:nvSpPr>
        <p:spPr/>
        <p:txBody>
          <a:bodyPr/>
          <a:lstStyle/>
          <a:p>
            <a:fld id="{3A2281A5-0AAD-5C43-9874-F8F3A9F5B29A}" type="slidenum">
              <a:rPr lang="en-US" smtClean="0"/>
              <a:pPr/>
              <a:t>6</a:t>
            </a:fld>
            <a:endParaRPr lang="en-US"/>
          </a:p>
        </p:txBody>
      </p:sp>
      <p:pic>
        <p:nvPicPr>
          <p:cNvPr id="6" name="Picture 5"/>
          <p:cNvPicPr>
            <a:picLocks noChangeAspect="1"/>
          </p:cNvPicPr>
          <p:nvPr/>
        </p:nvPicPr>
        <p:blipFill>
          <a:blip r:embed="rId3"/>
          <a:stretch>
            <a:fillRect/>
          </a:stretch>
        </p:blipFill>
        <p:spPr>
          <a:xfrm>
            <a:off x="2410095" y="1218665"/>
            <a:ext cx="3530057" cy="3491180"/>
          </a:xfrm>
          <a:prstGeom prst="rect">
            <a:avLst/>
          </a:prstGeom>
        </p:spPr>
      </p:pic>
    </p:spTree>
    <p:extLst>
      <p:ext uri="{BB962C8B-B14F-4D97-AF65-F5344CB8AC3E}">
        <p14:creationId xmlns:p14="http://schemas.microsoft.com/office/powerpoint/2010/main" val="11804367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611560" y="1059582"/>
            <a:ext cx="7920880" cy="3227040"/>
          </a:xfrm>
        </p:spPr>
        <p:txBody>
          <a:bodyPr/>
          <a:lstStyle/>
          <a:p>
            <a:pPr>
              <a:lnSpc>
                <a:spcPct val="150000"/>
              </a:lnSpc>
            </a:pPr>
            <a:r>
              <a:rPr lang="en-US" dirty="0"/>
              <a:t>OHS Contact Centre </a:t>
            </a:r>
          </a:p>
          <a:p>
            <a:pPr lvl="1">
              <a:spcBef>
                <a:spcPts val="0"/>
              </a:spcBef>
            </a:pPr>
            <a:r>
              <a:rPr lang="en-CA" dirty="0">
                <a:solidFill>
                  <a:srgbClr val="36424A"/>
                </a:solidFill>
              </a:rPr>
              <a:t>1-866-415-8690 (toll free)</a:t>
            </a:r>
            <a:endParaRPr lang="en-CA" dirty="0"/>
          </a:p>
          <a:p>
            <a:pPr>
              <a:lnSpc>
                <a:spcPct val="150000"/>
              </a:lnSpc>
            </a:pPr>
            <a:r>
              <a:rPr lang="en-CA" dirty="0" smtClean="0"/>
              <a:t>WCB </a:t>
            </a:r>
            <a:r>
              <a:rPr lang="en-CA" dirty="0"/>
              <a:t>– Alberta  </a:t>
            </a:r>
          </a:p>
          <a:p>
            <a:pPr lvl="1">
              <a:spcBef>
                <a:spcPts val="0"/>
              </a:spcBef>
            </a:pPr>
            <a:r>
              <a:rPr lang="en-CA" dirty="0"/>
              <a:t>wcb.ab.ca</a:t>
            </a:r>
          </a:p>
          <a:p>
            <a:pPr>
              <a:lnSpc>
                <a:spcPct val="150000"/>
              </a:lnSpc>
            </a:pPr>
            <a:r>
              <a:rPr lang="en-CA" dirty="0"/>
              <a:t>Employment Standards Contact Centre</a:t>
            </a:r>
          </a:p>
          <a:p>
            <a:pPr lvl="1"/>
            <a:r>
              <a:rPr lang="en-US" dirty="0"/>
              <a:t>1-877-427-3731 (toll free)</a:t>
            </a:r>
            <a:endParaRPr lang="en-CA" dirty="0"/>
          </a:p>
          <a:p>
            <a:r>
              <a:rPr lang="en-CA" dirty="0" smtClean="0"/>
              <a:t>Alberta </a:t>
            </a:r>
            <a:r>
              <a:rPr lang="en-CA" dirty="0"/>
              <a:t>Human </a:t>
            </a:r>
            <a:r>
              <a:rPr lang="en-CA" dirty="0" smtClean="0"/>
              <a:t>Rights Commission</a:t>
            </a:r>
          </a:p>
          <a:p>
            <a:pPr lvl="1">
              <a:lnSpc>
                <a:spcPct val="150000"/>
              </a:lnSpc>
            </a:pPr>
            <a:r>
              <a:rPr lang="en-US" dirty="0"/>
              <a:t>a</a:t>
            </a:r>
            <a:r>
              <a:rPr lang="en-US" dirty="0" smtClean="0"/>
              <a:t>lbertahumanrights.ab.ca </a:t>
            </a:r>
            <a:endParaRPr lang="en-CA" dirty="0" smtClean="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a:xfrm>
            <a:off x="395536" y="403557"/>
            <a:ext cx="8856984" cy="569218"/>
          </a:xfrm>
        </p:spPr>
        <p:txBody>
          <a:bodyPr/>
          <a:lstStyle/>
          <a:p>
            <a:r>
              <a:rPr lang="en-CA" dirty="0" smtClean="0"/>
              <a:t>Provincial contacts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60</a:t>
            </a:fld>
            <a:endParaRPr lang="en-US"/>
          </a:p>
        </p:txBody>
      </p:sp>
    </p:spTree>
    <p:extLst>
      <p:ext uri="{BB962C8B-B14F-4D97-AF65-F5344CB8AC3E}">
        <p14:creationId xmlns:p14="http://schemas.microsoft.com/office/powerpoint/2010/main" val="8812571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D2AA-AD25-2B45-8C79-E8E27570B243}"/>
              </a:ext>
            </a:extLst>
          </p:cNvPr>
          <p:cNvSpPr>
            <a:spLocks noGrp="1"/>
          </p:cNvSpPr>
          <p:nvPr>
            <p:ph type="ctrTitle"/>
          </p:nvPr>
        </p:nvSpPr>
        <p:spPr/>
        <p:txBody>
          <a:bodyPr/>
          <a:lstStyle/>
          <a:p>
            <a:r>
              <a:rPr lang="en-US" dirty="0" smtClean="0"/>
              <a:t>Review</a:t>
            </a:r>
            <a:endParaRPr lang="en-US" dirty="0"/>
          </a:p>
        </p:txBody>
      </p:sp>
      <p:sp>
        <p:nvSpPr>
          <p:cNvPr id="5" name="Slide Number Placeholder 4">
            <a:extLst>
              <a:ext uri="{FF2B5EF4-FFF2-40B4-BE49-F238E27FC236}">
                <a16:creationId xmlns:a16="http://schemas.microsoft.com/office/drawing/2014/main" id="{52410757-0E49-D44C-9462-6B6BD75C5B1A}"/>
              </a:ext>
            </a:extLst>
          </p:cNvPr>
          <p:cNvSpPr>
            <a:spLocks noGrp="1"/>
          </p:cNvSpPr>
          <p:nvPr>
            <p:ph type="sldNum" sz="quarter" idx="4"/>
          </p:nvPr>
        </p:nvSpPr>
        <p:spPr/>
        <p:txBody>
          <a:bodyPr/>
          <a:lstStyle/>
          <a:p>
            <a:fld id="{3A2281A5-0AAD-5C43-9874-F8F3A9F5B29A}" type="slidenum">
              <a:rPr lang="en-US" smtClean="0"/>
              <a:pPr/>
              <a:t>61</a:t>
            </a:fld>
            <a:endParaRPr lang="en-US"/>
          </a:p>
        </p:txBody>
      </p:sp>
    </p:spTree>
    <p:extLst>
      <p:ext uri="{BB962C8B-B14F-4D97-AF65-F5344CB8AC3E}">
        <p14:creationId xmlns:p14="http://schemas.microsoft.com/office/powerpoint/2010/main" val="41397674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04950"/>
            <a:ext cx="7632848" cy="3155032"/>
          </a:xfrm>
        </p:spPr>
        <p:txBody>
          <a:bodyPr/>
          <a:lstStyle/>
          <a:p>
            <a:r>
              <a:rPr lang="en-CA" dirty="0" smtClean="0"/>
              <a:t>Participate in workplace health and safety and fulfill your responsibilities.</a:t>
            </a:r>
            <a:endParaRPr lang="en-CA" dirty="0"/>
          </a:p>
          <a:p>
            <a:r>
              <a:rPr lang="en-CA" dirty="0" smtClean="0"/>
              <a:t>You have rights as a worker and can’t be punished for using them. </a:t>
            </a:r>
          </a:p>
          <a:p>
            <a:r>
              <a:rPr lang="en-CA" dirty="0" smtClean="0"/>
              <a:t>Follow and use your safety tips.</a:t>
            </a:r>
          </a:p>
          <a:p>
            <a:r>
              <a:rPr lang="en-CA" dirty="0" smtClean="0"/>
              <a:t>Report injuries and incidents. </a:t>
            </a:r>
          </a:p>
          <a:p>
            <a:r>
              <a:rPr lang="en-CA" dirty="0" smtClean="0"/>
              <a:t>Contribute to a healthy workplace safety culture. </a:t>
            </a:r>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smtClean="0"/>
              <a:t>Key points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62</a:t>
            </a:fld>
            <a:endParaRPr lang="en-US" dirty="0"/>
          </a:p>
        </p:txBody>
      </p:sp>
    </p:spTree>
    <p:extLst>
      <p:ext uri="{BB962C8B-B14F-4D97-AF65-F5344CB8AC3E}">
        <p14:creationId xmlns:p14="http://schemas.microsoft.com/office/powerpoint/2010/main" val="10198210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Miyo </a:t>
            </a:r>
            <a:r>
              <a:rPr lang="en-CA" dirty="0" err="1" smtClean="0"/>
              <a:t>pimatisiwin</a:t>
            </a:r>
            <a:r>
              <a:rPr lang="en-CA" dirty="0" smtClean="0"/>
              <a:t> in the workplace </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63</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7655" t="4783" r="6614" b="5925"/>
          <a:stretch/>
        </p:blipFill>
        <p:spPr>
          <a:xfrm>
            <a:off x="2977580" y="1419622"/>
            <a:ext cx="3199184" cy="3199184"/>
          </a:xfrm>
          <a:prstGeom prst="ellipse">
            <a:avLst/>
          </a:prstGeom>
        </p:spPr>
      </p:pic>
    </p:spTree>
    <p:extLst>
      <p:ext uri="{BB962C8B-B14F-4D97-AF65-F5344CB8AC3E}">
        <p14:creationId xmlns:p14="http://schemas.microsoft.com/office/powerpoint/2010/main" val="1094262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00A0-27C9-8F46-B3A7-AC7120E18E8B}"/>
              </a:ext>
            </a:extLst>
          </p:cNvPr>
          <p:cNvSpPr>
            <a:spLocks noGrp="1"/>
          </p:cNvSpPr>
          <p:nvPr>
            <p:ph type="ctrTitle"/>
          </p:nvPr>
        </p:nvSpPr>
        <p:spPr/>
        <p:txBody>
          <a:bodyPr/>
          <a:lstStyle/>
          <a:p>
            <a:r>
              <a:rPr lang="en-US" dirty="0"/>
              <a:t>Questions?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901" y="267944"/>
            <a:ext cx="4114800" cy="3924300"/>
          </a:xfrm>
          <a:prstGeom prst="rect">
            <a:avLst/>
          </a:prstGeom>
        </p:spPr>
      </p:pic>
    </p:spTree>
    <p:extLst>
      <p:ext uri="{BB962C8B-B14F-4D97-AF65-F5344CB8AC3E}">
        <p14:creationId xmlns:p14="http://schemas.microsoft.com/office/powerpoint/2010/main" val="36553575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Evaluation</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65</a:t>
            </a:fld>
            <a:endParaRPr lang="en-US"/>
          </a:p>
        </p:txBody>
      </p:sp>
    </p:spTree>
    <p:extLst>
      <p:ext uri="{BB962C8B-B14F-4D97-AF65-F5344CB8AC3E}">
        <p14:creationId xmlns:p14="http://schemas.microsoft.com/office/powerpoint/2010/main" val="30564046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491630"/>
            <a:ext cx="7632848" cy="2859527"/>
          </a:xfrm>
        </p:spPr>
        <p:txBody>
          <a:bodyPr/>
          <a:lstStyle/>
          <a:p>
            <a:pPr marL="0" indent="0" algn="ctr">
              <a:buNone/>
            </a:pPr>
            <a:r>
              <a:rPr lang="en-US" dirty="0" err="1"/>
              <a:t>Miikwecc</a:t>
            </a:r>
            <a:r>
              <a:rPr lang="en-US" dirty="0" smtClean="0">
                <a:solidFill>
                  <a:srgbClr val="D00000"/>
                </a:solidFill>
              </a:rPr>
              <a:t> </a:t>
            </a:r>
            <a:r>
              <a:rPr lang="en-US" dirty="0"/>
              <a:t>(</a:t>
            </a:r>
            <a:r>
              <a:rPr lang="en-US" dirty="0" err="1"/>
              <a:t>Saulteaux</a:t>
            </a:r>
            <a:r>
              <a:rPr lang="en-US" dirty="0" smtClean="0"/>
              <a:t>)</a:t>
            </a:r>
            <a:endParaRPr lang="en-US" dirty="0"/>
          </a:p>
          <a:p>
            <a:pPr marL="0" indent="0" algn="ctr">
              <a:buNone/>
            </a:pPr>
            <a:r>
              <a:rPr lang="en-US" dirty="0"/>
              <a:t>Ay-hay (Cree)</a:t>
            </a:r>
          </a:p>
          <a:p>
            <a:pPr marL="0" indent="0" algn="ctr">
              <a:buNone/>
            </a:pPr>
            <a:r>
              <a:rPr lang="en-US" dirty="0" err="1" smtClean="0"/>
              <a:t>Marsee</a:t>
            </a:r>
            <a:r>
              <a:rPr lang="en-US" dirty="0" smtClean="0"/>
              <a:t> </a:t>
            </a:r>
            <a:r>
              <a:rPr lang="en-US" dirty="0"/>
              <a:t>(</a:t>
            </a:r>
            <a:r>
              <a:rPr lang="en-US" dirty="0" err="1"/>
              <a:t>Michif</a:t>
            </a:r>
            <a:r>
              <a:rPr lang="en-US" dirty="0"/>
              <a:t>)</a:t>
            </a:r>
          </a:p>
          <a:p>
            <a:pPr marL="0" indent="0" algn="ctr">
              <a:buNone/>
            </a:pPr>
            <a:r>
              <a:rPr lang="en-US" dirty="0" err="1"/>
              <a:t>Nitsiniiyi’taki</a:t>
            </a:r>
            <a:r>
              <a:rPr lang="en-US" dirty="0"/>
              <a:t> (Blackfoot)</a:t>
            </a:r>
          </a:p>
          <a:p>
            <a:pPr marL="0" indent="0" algn="ctr">
              <a:buNone/>
            </a:pPr>
            <a:r>
              <a:rPr lang="en-US" dirty="0" err="1"/>
              <a:t>Isniy</a:t>
            </a:r>
            <a:r>
              <a:rPr lang="en-CA" dirty="0" err="1" smtClean="0"/>
              <a:t>és</a:t>
            </a:r>
            <a:r>
              <a:rPr lang="en-CA" dirty="0" smtClean="0"/>
              <a:t> </a:t>
            </a:r>
            <a:r>
              <a:rPr lang="en-US" dirty="0" smtClean="0"/>
              <a:t>(</a:t>
            </a:r>
            <a:r>
              <a:rPr lang="en-US" dirty="0" err="1" smtClean="0"/>
              <a:t>Nakota</a:t>
            </a:r>
            <a:r>
              <a:rPr lang="en-US" dirty="0"/>
              <a:t>)</a:t>
            </a:r>
          </a:p>
          <a:p>
            <a:pPr marL="0" indent="0" algn="ctr">
              <a:buNone/>
            </a:pPr>
            <a:r>
              <a:rPr lang="en-US" dirty="0" err="1"/>
              <a:t>Masi</a:t>
            </a:r>
            <a:r>
              <a:rPr lang="en-US" dirty="0"/>
              <a:t> </a:t>
            </a:r>
            <a:r>
              <a:rPr lang="en-US" dirty="0" err="1" smtClean="0"/>
              <a:t>chok</a:t>
            </a:r>
            <a:r>
              <a:rPr lang="en-US" dirty="0" smtClean="0"/>
              <a:t> (</a:t>
            </a:r>
            <a:r>
              <a:rPr lang="en-US" dirty="0"/>
              <a:t>Dene)  </a:t>
            </a:r>
          </a:p>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smtClean="0"/>
              <a:t>Thank you</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a:xfrm>
            <a:off x="0" y="4659982"/>
            <a:ext cx="395536" cy="288032"/>
          </a:xfrm>
        </p:spPr>
        <p:txBody>
          <a:bodyPr/>
          <a:lstStyle/>
          <a:p>
            <a:fld id="{3A2281A5-0AAD-5C43-9874-F8F3A9F5B29A}" type="slidenum">
              <a:rPr lang="en-US" smtClean="0"/>
              <a:pPr/>
              <a:t>66</a:t>
            </a:fld>
            <a:endParaRPr lang="en-US" dirty="0"/>
          </a:p>
        </p:txBody>
      </p:sp>
      <p:sp>
        <p:nvSpPr>
          <p:cNvPr id="4" name="TextBox 3"/>
          <p:cNvSpPr txBox="1"/>
          <p:nvPr/>
        </p:nvSpPr>
        <p:spPr>
          <a:xfrm>
            <a:off x="251520" y="4731990"/>
            <a:ext cx="1224136" cy="215444"/>
          </a:xfrm>
          <a:prstGeom prst="rect">
            <a:avLst/>
          </a:prstGeom>
          <a:noFill/>
        </p:spPr>
        <p:txBody>
          <a:bodyPr wrap="square" rtlCol="0">
            <a:spAutoFit/>
          </a:bodyPr>
          <a:lstStyle/>
          <a:p>
            <a:r>
              <a:rPr lang="en-CA" sz="800" dirty="0" smtClean="0"/>
              <a:t>March 2022 | IWR003B</a:t>
            </a:r>
            <a:endParaRPr lang="en-US" sz="800" dirty="0"/>
          </a:p>
        </p:txBody>
      </p:sp>
    </p:spTree>
    <p:custDataLst>
      <p:tags r:id="rId1"/>
    </p:custDataLst>
    <p:extLst>
      <p:ext uri="{BB962C8B-B14F-4D97-AF65-F5344CB8AC3E}">
        <p14:creationId xmlns:p14="http://schemas.microsoft.com/office/powerpoint/2010/main" val="2987094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1576" y="0"/>
            <a:ext cx="9034057" cy="4953000"/>
            <a:chOff x="114410" y="57150"/>
            <a:chExt cx="8572390" cy="4953000"/>
          </a:xfrm>
        </p:grpSpPr>
        <p:graphicFrame>
          <p:nvGraphicFramePr>
            <p:cNvPr id="5" name="Diagram 4"/>
            <p:cNvGraphicFramePr/>
            <p:nvPr>
              <p:extLst>
                <p:ext uri="{D42A27DB-BD31-4B8C-83A1-F6EECF244321}">
                  <p14:modId xmlns:p14="http://schemas.microsoft.com/office/powerpoint/2010/main" val="231465980"/>
                </p:ext>
              </p:extLst>
            </p:nvPr>
          </p:nvGraphicFramePr>
          <p:xfrm>
            <a:off x="1657350" y="57150"/>
            <a:ext cx="70294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16200000">
              <a:off x="-1523377" y="1771138"/>
              <a:ext cx="4648202" cy="1372627"/>
            </a:xfrm>
            <a:prstGeom prst="rect">
              <a:avLst/>
            </a:prstGeom>
            <a:noFill/>
          </p:spPr>
          <p:txBody>
            <a:bodyPr wrap="square" rtlCol="0">
              <a:spAutoFit/>
            </a:bodyPr>
            <a:lstStyle/>
            <a:p>
              <a:pPr algn="ctr"/>
              <a:r>
                <a:rPr lang="en-US" sz="8800" dirty="0" smtClean="0">
                  <a:solidFill>
                    <a:srgbClr val="1AB3D7"/>
                  </a:solidFill>
                  <a:latin typeface="Arial" panose="020B0604020202020204" pitchFamily="34" charset="0"/>
                  <a:cs typeface="Arial" panose="020B0604020202020204" pitchFamily="34" charset="0"/>
                </a:rPr>
                <a:t>Agenda</a:t>
              </a:r>
              <a:endParaRPr lang="en-CA" sz="8800" dirty="0">
                <a:solidFill>
                  <a:srgbClr val="1AB3D7"/>
                </a:solidFill>
                <a:latin typeface="Arial" panose="020B0604020202020204" pitchFamily="34" charset="0"/>
                <a:cs typeface="Arial" panose="020B0604020202020204" pitchFamily="34" charset="0"/>
              </a:endParaRPr>
            </a:p>
          </p:txBody>
        </p:sp>
      </p:grpSp>
      <p:sp>
        <p:nvSpPr>
          <p:cNvPr id="7" name="Slide Number Placeholder 7"/>
          <p:cNvSpPr>
            <a:spLocks noGrp="1"/>
          </p:cNvSpPr>
          <p:nvPr>
            <p:ph type="sldNum" sz="quarter" idx="4294967295"/>
          </p:nvPr>
        </p:nvSpPr>
        <p:spPr>
          <a:xfrm>
            <a:off x="100494" y="4705350"/>
            <a:ext cx="685800" cy="302081"/>
          </a:xfrm>
          <a:prstGeom prst="rect">
            <a:avLst/>
          </a:prstGeom>
        </p:spPr>
        <p:txBody>
          <a:bodyPr/>
          <a:lstStyle/>
          <a:p>
            <a:fld id="{C920EED5-F0FA-479B-9C72-B4C8F8C98925}" type="slidenum">
              <a:rPr lang="en-CA" sz="1400" smtClean="0">
                <a:latin typeface="Arial" panose="020B0604020202020204" pitchFamily="34" charset="0"/>
                <a:cs typeface="Arial" panose="020B0604020202020204" pitchFamily="34" charset="0"/>
              </a:rPr>
              <a:pPr/>
              <a:t>7</a:t>
            </a:fld>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179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467544" y="1275606"/>
            <a:ext cx="7920880" cy="3299048"/>
          </a:xfrm>
        </p:spPr>
        <p:txBody>
          <a:bodyPr/>
          <a:lstStyle/>
          <a:p>
            <a:pPr marL="0" indent="0">
              <a:buNone/>
            </a:pPr>
            <a:r>
              <a:rPr lang="en-US" altLang="en-US" sz="1400" b="1" dirty="0">
                <a:latin typeface="Arial" charset="0"/>
                <a:cs typeface="Arial" charset="0"/>
              </a:rPr>
              <a:t>Disclaimer</a:t>
            </a:r>
          </a:p>
          <a:p>
            <a:pPr marL="0" indent="0">
              <a:buNone/>
            </a:pPr>
            <a:r>
              <a:rPr lang="en-US" altLang="en-US" sz="1400" b="1" dirty="0">
                <a:latin typeface="Arial" charset="0"/>
                <a:cs typeface="Arial" charset="0"/>
              </a:rPr>
              <a:t>In the event of any discrepancy between the information throughout this presentation and Alberta OHS legislation, the legislation is considered correct. </a:t>
            </a:r>
          </a:p>
          <a:p>
            <a:pPr marL="0" indent="0">
              <a:spcBef>
                <a:spcPts val="900"/>
              </a:spcBef>
              <a:buNone/>
            </a:pPr>
            <a:r>
              <a:rPr lang="en-US" altLang="en-US" sz="1400" dirty="0">
                <a:latin typeface="Arial" charset="0"/>
                <a:cs typeface="Arial" charset="0"/>
              </a:rPr>
              <a:t>© </a:t>
            </a:r>
            <a:r>
              <a:rPr lang="en-US" altLang="en-US" sz="1400" dirty="0" smtClean="0">
                <a:latin typeface="Arial" charset="0"/>
                <a:cs typeface="Arial" charset="0"/>
              </a:rPr>
              <a:t>2022, </a:t>
            </a:r>
            <a:r>
              <a:rPr lang="en-US" altLang="en-US" sz="1400" dirty="0">
                <a:latin typeface="Arial" charset="0"/>
                <a:cs typeface="Arial" charset="0"/>
              </a:rPr>
              <a:t>Government of Alberta, Alberta </a:t>
            </a:r>
            <a:r>
              <a:rPr lang="en-US" altLang="en-US" sz="1400" dirty="0" smtClean="0">
                <a:latin typeface="Arial" charset="0"/>
                <a:cs typeface="Arial" charset="0"/>
              </a:rPr>
              <a:t>Labour and Immigration</a:t>
            </a:r>
            <a:endParaRPr lang="en-US" altLang="en-US" sz="1400" dirty="0">
              <a:latin typeface="Arial" charset="0"/>
              <a:cs typeface="Arial" charset="0"/>
            </a:endParaRPr>
          </a:p>
          <a:p>
            <a:pPr marL="0" indent="0">
              <a:buNone/>
            </a:pPr>
            <a:r>
              <a:rPr lang="en-US" altLang="en-US" sz="1400" dirty="0">
                <a:latin typeface="Arial" charset="0"/>
                <a:cs typeface="Arial" charset="0"/>
              </a:rPr>
              <a:t>This material is for information only. The information provided in this material is solely for the user’s information and convenience and, while thought to be accurate and functional, it is provided without warranty of any kind. The Crown, its agents, employees or contractors will not be liable to you for any damages, direct or indirect, arising out of your use of the information contained in this material. </a:t>
            </a:r>
          </a:p>
          <a:p>
            <a:pPr marL="0" indent="0">
              <a:buNone/>
            </a:pPr>
            <a:r>
              <a:rPr lang="en-US" altLang="en-US" sz="1400" dirty="0">
                <a:latin typeface="Arial" charset="0"/>
                <a:cs typeface="Arial" charset="0"/>
              </a:rPr>
              <a:t>Further, if there is any inconsistency or conflict between any of the information contained in this material and the applicable legislative requirement, the legislative requirement shall prevail. This material is current to </a:t>
            </a:r>
            <a:r>
              <a:rPr lang="en-US" altLang="en-US" sz="1400" dirty="0" smtClean="0">
                <a:latin typeface="Arial" charset="0"/>
                <a:cs typeface="Arial" charset="0"/>
              </a:rPr>
              <a:t>July 2022. </a:t>
            </a:r>
            <a:r>
              <a:rPr lang="en-US" altLang="en-US" sz="1400" dirty="0">
                <a:latin typeface="Arial" charset="0"/>
                <a:cs typeface="Arial" charset="0"/>
              </a:rPr>
              <a:t>The law is constantly changing with new legislation, amendments to existing legislation, and decisions from the courts. It is important that you and keep yourself informed of the current law</a:t>
            </a:r>
            <a:r>
              <a:rPr lang="en-US" altLang="en-US" sz="1400" dirty="0" smtClean="0">
                <a:latin typeface="Arial" charset="0"/>
                <a:cs typeface="Arial" charset="0"/>
              </a:rPr>
              <a:t>.</a:t>
            </a:r>
            <a:endParaRPr lang="en-CA" altLang="en-US" sz="1400" dirty="0">
              <a:latin typeface="Arial" charset="0"/>
              <a:cs typeface="Arial" charset="0"/>
            </a:endParaRPr>
          </a:p>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altLang="en-US" dirty="0">
                <a:latin typeface="Arial" charset="0"/>
                <a:cs typeface="Arial" charset="0"/>
              </a:rPr>
              <a:t>Before we begin</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8</a:t>
            </a:fld>
            <a:endParaRPr lang="en-US"/>
          </a:p>
        </p:txBody>
      </p:sp>
    </p:spTree>
    <p:extLst>
      <p:ext uri="{BB962C8B-B14F-4D97-AF65-F5344CB8AC3E}">
        <p14:creationId xmlns:p14="http://schemas.microsoft.com/office/powerpoint/2010/main" val="119045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A2281A5-0AAD-5C43-9874-F8F3A9F5B29A}" type="slidenum">
              <a:rPr lang="en-US" smtClean="0"/>
              <a:pPr/>
              <a:t>9</a:t>
            </a:fld>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244" t="2346" r="4080" b="4178"/>
          <a:stretch/>
        </p:blipFill>
        <p:spPr>
          <a:xfrm>
            <a:off x="2771800" y="987574"/>
            <a:ext cx="3600400" cy="3600400"/>
          </a:xfrm>
          <a:prstGeom prst="ellipse">
            <a:avLst/>
          </a:prstGeom>
        </p:spPr>
      </p:pic>
    </p:spTree>
    <p:extLst>
      <p:ext uri="{BB962C8B-B14F-4D97-AF65-F5344CB8AC3E}">
        <p14:creationId xmlns:p14="http://schemas.microsoft.com/office/powerpoint/2010/main" val="14266960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Government of Alberta PowerPoint Template - 2017</Template>
  <TotalTime>0</TotalTime>
  <Words>1628</Words>
  <Application>Microsoft Office PowerPoint</Application>
  <PresentationFormat>On-screen Show (16:9)</PresentationFormat>
  <Paragraphs>340</Paragraphs>
  <Slides>66</Slides>
  <Notes>60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66</vt:i4>
      </vt:variant>
    </vt:vector>
  </HeadingPairs>
  <TitlesOfParts>
    <vt:vector size="72" baseType="lpstr">
      <vt:lpstr>Arial</vt:lpstr>
      <vt:lpstr>Calibri</vt:lpstr>
      <vt:lpstr>Courier New</vt:lpstr>
      <vt:lpstr>Segoe UI Symbol</vt:lpstr>
      <vt:lpstr>Title Slides</vt:lpstr>
      <vt:lpstr>Body slides</vt:lpstr>
      <vt:lpstr>Miyo pimatisiwin: Indigenous workers’ guide to workplace health and safety </vt:lpstr>
      <vt:lpstr>Welcome and territorial acknowledgement</vt:lpstr>
      <vt:lpstr>Housekeeping</vt:lpstr>
      <vt:lpstr>Ground rules</vt:lpstr>
      <vt:lpstr>Sharing circle</vt:lpstr>
      <vt:lpstr>Learning outcomes</vt:lpstr>
      <vt:lpstr>PowerPoint Presentation</vt:lpstr>
      <vt:lpstr>Before we begin</vt:lpstr>
      <vt:lpstr>PowerPoint Presentation</vt:lpstr>
      <vt:lpstr>PowerPoint Presentation</vt:lpstr>
      <vt:lpstr>Miyo pimatisiwin in the workplace </vt:lpstr>
      <vt:lpstr>PowerPoint Presentation</vt:lpstr>
      <vt:lpstr>OHS legislation</vt:lpstr>
      <vt:lpstr>OHS legislation continued</vt:lpstr>
      <vt:lpstr>Does the OHS Act apply to me?</vt:lpstr>
      <vt:lpstr>PowerPoint Presentation</vt:lpstr>
      <vt:lpstr>PowerPoint Presentation</vt:lpstr>
      <vt:lpstr>PowerPoint Presentation</vt:lpstr>
      <vt:lpstr>Work site parties and responsibilities</vt:lpstr>
      <vt:lpstr>Worker responsibilities include</vt:lpstr>
      <vt:lpstr>Employer definition</vt:lpstr>
      <vt:lpstr>Supervisor definition</vt:lpstr>
      <vt:lpstr>Supervisor responsibilities </vt:lpstr>
      <vt:lpstr>Worker rights  </vt:lpstr>
      <vt:lpstr>PowerPoint Presentation</vt:lpstr>
      <vt:lpstr>PowerPoint Presentation</vt:lpstr>
      <vt:lpstr>PowerPoint Presentation</vt:lpstr>
      <vt:lpstr>PowerPoint Presentation</vt:lpstr>
      <vt:lpstr>Safety tip: ask questions</vt:lpstr>
      <vt:lpstr>Safety tip: know the hazards</vt:lpstr>
      <vt:lpstr>PowerPoint Presentation</vt:lpstr>
      <vt:lpstr>Physical hazards</vt:lpstr>
      <vt:lpstr>Biological hazards</vt:lpstr>
      <vt:lpstr>Chemical hazards </vt:lpstr>
      <vt:lpstr>Psychosocial hazards</vt:lpstr>
      <vt:lpstr>Hazard controls</vt:lpstr>
      <vt:lpstr>Hazard assessments</vt:lpstr>
      <vt:lpstr>Safety tip: stop harassment and violence </vt:lpstr>
      <vt:lpstr>Harassment and violence </vt:lpstr>
      <vt:lpstr>Lateral violence video and review</vt:lpstr>
      <vt:lpstr>PowerPoint Presentation</vt:lpstr>
      <vt:lpstr>PowerPoint Presentation</vt:lpstr>
      <vt:lpstr>Reporting incidents and injuries</vt:lpstr>
      <vt:lpstr>Reporting to OHS</vt:lpstr>
      <vt:lpstr>Reporting to WCB - Alberta</vt:lpstr>
      <vt:lpstr>Notify OHS of health and safety concerns</vt:lpstr>
      <vt:lpstr>PowerPoint Presentation</vt:lpstr>
      <vt:lpstr>PowerPoint Presentation</vt:lpstr>
      <vt:lpstr>Understanding the workplace </vt:lpstr>
      <vt:lpstr>Involvement within safety culture</vt:lpstr>
      <vt:lpstr>Meeting employer expectations</vt:lpstr>
      <vt:lpstr>Teamwork</vt:lpstr>
      <vt:lpstr>Effective communication</vt:lpstr>
      <vt:lpstr>Communication within a diverse workplace</vt:lpstr>
      <vt:lpstr>PowerPoint Presentation</vt:lpstr>
      <vt:lpstr>Additional resources </vt:lpstr>
      <vt:lpstr>PowerPoint Presentation</vt:lpstr>
      <vt:lpstr>PowerPoint Presentation</vt:lpstr>
      <vt:lpstr>PowerPoint Presentation</vt:lpstr>
      <vt:lpstr>Provincial contacts</vt:lpstr>
      <vt:lpstr>Review</vt:lpstr>
      <vt:lpstr>Key points</vt:lpstr>
      <vt:lpstr>Miyo pimatisiwin in the workplace </vt:lpstr>
      <vt:lpstr>Questions?</vt:lpstr>
      <vt:lpstr>Evaluation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2022-08-22T21:04:25Z</dcterms:created>
  <dcterms:modified xsi:type="dcterms:W3CDTF">2022-08-22T21:05:44Z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F9E2759B-61FB-4734-9394-D9F66A82BF85</vt:lpwstr>
  </property>
  <property fmtid="{D5CDD505-2E9C-101B-9397-08002B2CF9AE}" pid="3" name="ArticulatePath">
    <vt:lpwstr>IWR003A - Appendix A - In-person MiyoPimatisiwin presentation</vt:lpwstr>
  </property>
  <property fmtid="{D5CDD505-2E9C-101B-9397-08002B2CF9AE}" pid="4" name="MSIP_Label_60c3ebf9-3c2f-4745-a75f-55836bdb736f_Enabled">
    <vt:lpwstr>true</vt:lpwstr>
  </property>
  <property fmtid="{D5CDD505-2E9C-101B-9397-08002B2CF9AE}" pid="5" name="MSIP_Label_60c3ebf9-3c2f-4745-a75f-55836bdb736f_SetDate">
    <vt:lpwstr>2022-08-22T21:05:44Z</vt:lpwstr>
  </property>
  <property fmtid="{D5CDD505-2E9C-101B-9397-08002B2CF9AE}" pid="6" name="MSIP_Label_60c3ebf9-3c2f-4745-a75f-55836bdb736f_Method">
    <vt:lpwstr>Privileged</vt:lpwstr>
  </property>
  <property fmtid="{D5CDD505-2E9C-101B-9397-08002B2CF9AE}" pid="7" name="MSIP_Label_60c3ebf9-3c2f-4745-a75f-55836bdb736f_Name">
    <vt:lpwstr>Public</vt:lpwstr>
  </property>
  <property fmtid="{D5CDD505-2E9C-101B-9397-08002B2CF9AE}" pid="8" name="MSIP_Label_60c3ebf9-3c2f-4745-a75f-55836bdb736f_SiteId">
    <vt:lpwstr>2bb51c06-af9b-42c5-8bf5-3c3b7b10850b</vt:lpwstr>
  </property>
  <property fmtid="{D5CDD505-2E9C-101B-9397-08002B2CF9AE}" pid="9" name="MSIP_Label_60c3ebf9-3c2f-4745-a75f-55836bdb736f_ActionId">
    <vt:lpwstr>8d8f09c2-6650-40f3-a988-ab01fca200d0</vt:lpwstr>
  </property>
  <property fmtid="{D5CDD505-2E9C-101B-9397-08002B2CF9AE}" pid="10" name="MSIP_Label_60c3ebf9-3c2f-4745-a75f-55836bdb736f_ContentBits">
    <vt:lpwstr>2</vt:lpwstr>
  </property>
</Properties>
</file>